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515" r:id="rId2"/>
    <p:sldId id="498" r:id="rId3"/>
    <p:sldId id="479" r:id="rId4"/>
    <p:sldId id="496" r:id="rId5"/>
    <p:sldId id="480" r:id="rId6"/>
    <p:sldId id="428" r:id="rId7"/>
    <p:sldId id="429" r:id="rId8"/>
    <p:sldId id="483" r:id="rId9"/>
    <p:sldId id="430" r:id="rId10"/>
    <p:sldId id="431" r:id="rId11"/>
    <p:sldId id="454" r:id="rId12"/>
    <p:sldId id="455" r:id="rId13"/>
    <p:sldId id="385" r:id="rId14"/>
    <p:sldId id="394" r:id="rId15"/>
    <p:sldId id="486" r:id="rId16"/>
    <p:sldId id="487" r:id="rId17"/>
    <p:sldId id="488" r:id="rId18"/>
    <p:sldId id="433" r:id="rId19"/>
    <p:sldId id="411" r:id="rId20"/>
    <p:sldId id="435" r:id="rId21"/>
    <p:sldId id="436" r:id="rId22"/>
    <p:sldId id="499" r:id="rId23"/>
    <p:sldId id="491" r:id="rId24"/>
    <p:sldId id="494" r:id="rId25"/>
    <p:sldId id="465" r:id="rId26"/>
    <p:sldId id="514" r:id="rId27"/>
    <p:sldId id="473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1" r:id="rId39"/>
    <p:sldId id="512" r:id="rId40"/>
    <p:sldId id="513" r:id="rId41"/>
    <p:sldId id="510" r:id="rId42"/>
    <p:sldId id="418" r:id="rId43"/>
    <p:sldId id="419" r:id="rId44"/>
    <p:sldId id="493" r:id="rId45"/>
    <p:sldId id="474" r:id="rId46"/>
    <p:sldId id="475" r:id="rId47"/>
    <p:sldId id="420" r:id="rId48"/>
    <p:sldId id="403" r:id="rId49"/>
    <p:sldId id="402" r:id="rId50"/>
    <p:sldId id="441" r:id="rId51"/>
    <p:sldId id="407" r:id="rId52"/>
    <p:sldId id="423" r:id="rId53"/>
    <p:sldId id="424" r:id="rId54"/>
    <p:sldId id="425" r:id="rId55"/>
    <p:sldId id="393" r:id="rId56"/>
    <p:sldId id="443" r:id="rId57"/>
    <p:sldId id="464" r:id="rId58"/>
    <p:sldId id="444" r:id="rId59"/>
    <p:sldId id="445" r:id="rId60"/>
    <p:sldId id="516" r:id="rId6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823"/>
    <a:srgbClr val="186214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41" autoAdjust="0"/>
    <p:restoredTop sz="77159" autoAdjust="0"/>
  </p:normalViewPr>
  <p:slideViewPr>
    <p:cSldViewPr>
      <p:cViewPr varScale="1">
        <p:scale>
          <a:sx n="56" d="100"/>
          <a:sy n="56" d="100"/>
        </p:scale>
        <p:origin x="13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904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1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2B2EFF-9F1E-490A-B8E7-AA1A2270CA12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9727961-1BC9-4E9F-8C36-928FE949B1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487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727961-1BC9-4E9F-8C36-928FE949B17A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26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727961-1BC9-4E9F-8C36-928FE949B17A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6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727961-1BC9-4E9F-8C36-928FE949B17A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3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488EA-8F2E-478D-952D-AFA85F736CF8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04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8FDDC-F9EF-4161-B1BA-E40F43730F7A}" type="slidenum">
              <a:rPr lang="it-IT"/>
              <a:pPr/>
              <a:t>52</a:t>
            </a:fld>
            <a:endParaRPr lang="it-IT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40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 w="25560">
            <a:round/>
            <a:headEnd/>
            <a:tailEnd/>
          </a:ln>
        </p:spPr>
        <p:txBody>
          <a:bodyPr/>
          <a:lstStyle/>
          <a:p>
            <a:fld id="{4A324FCE-FA1E-416A-AD61-0BD6C27DB8D6}" type="slidenum">
              <a:rPr lang="it-IT" smtClean="0"/>
              <a:pPr/>
              <a:t>56</a:t>
            </a:fld>
            <a:endParaRPr lang="it-IT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102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 w="25560">
            <a:round/>
            <a:headEnd/>
            <a:tailEnd/>
          </a:ln>
        </p:spPr>
        <p:txBody>
          <a:bodyPr/>
          <a:lstStyle/>
          <a:p>
            <a:fld id="{FFDCAC3D-98E2-4B41-9B7B-65FC5DB8B297}" type="slidenum">
              <a:rPr lang="it-IT" smtClean="0"/>
              <a:pPr/>
              <a:t>58</a:t>
            </a:fld>
            <a:endParaRPr lang="it-IT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668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 w="25560">
            <a:round/>
            <a:headEnd/>
            <a:tailEnd/>
          </a:ln>
        </p:spPr>
        <p:txBody>
          <a:bodyPr/>
          <a:lstStyle/>
          <a:p>
            <a:fld id="{17C91C30-B1FD-4193-9B76-211B22911461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328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727961-1BC9-4E9F-8C36-928FE949B17A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3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800BF-01A0-4766-933E-937ECED250F7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FACF2-98FB-451F-9A20-B3B8BCD10C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87D5C-E32E-4378-AABD-F189569636AD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4C767-6DA4-415D-9354-53C70C95F7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301CD-1340-45B7-9585-4D1C02F7AF88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8D3D-70C0-41A3-9C55-29C497707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321E74A-C158-46C2-B32F-2760342D3250}" type="datetime1">
              <a:rPr lang="it-IT"/>
              <a:pPr/>
              <a:t>15/12/2020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93D23A-6D10-47CA-B0B9-6C69FED77DD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5839700-116A-4D14-A57E-5D6DD095C58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1770-AD01-4CBC-9D2F-4AF4E9025711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5E9D-D1A2-4A68-A3DF-A686A12A2B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75584-C28A-4FA0-B949-9FBBAF639B2E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EC4E8-7B32-4662-A115-CD5D8F84DF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D9D29-1BF0-40E9-BC6D-52BE2BFEEDCC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65EDB-C8F8-4EF8-B4E4-EB73E4F33A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408-E3A8-4992-9B7E-7FD40513D235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735CD-C693-4AAB-BD00-A6FF6E8C4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F487C-F424-4498-88A5-14B3B57AC348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A7D4-1C13-494D-9AA2-06544FA741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AD554-1ACB-44B2-B47B-3D001C99BE22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4F95-B746-4D62-B4DC-E32B2E64E1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6F87C-63C8-4A16-BCCA-86AA4ADA0AD3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D11BD-FDA7-4FF1-9587-5D1DEFC7A4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241A-DDF4-4D19-B999-09983BC3BF35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1B15A-EB10-4077-A711-D81E156CB5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39DC2B-84F1-4CB6-AABB-3C8955A8AAD9}" type="datetimeFigureOut">
              <a:rPr lang="it-IT"/>
              <a:pPr>
                <a:defRPr/>
              </a:pPr>
              <a:t>15/12/2020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E9E3E3-6024-486F-8C4C-5B91BBE6D4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Zecchino%20d'Oro%20-%20Il%20caff&#232;%20della%20Peppina.mp3" TargetMode="Externa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crosiamirto.gov.it/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truzione.it/iscrizioni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scrizioni.istruzione.it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4784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Immagine 3" descr="Liceo Teresa Ciceri » &lt;strong&gt;Open&lt;/strong&gt; &lt;strong&gt;Day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7" y="280093"/>
            <a:ext cx="7704856" cy="18002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6910" y="4154776"/>
            <a:ext cx="86764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it-IT" sz="2400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it-IT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… </a:t>
            </a:r>
            <a:r>
              <a:rPr lang="it-IT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  <a:r>
              <a:rPr lang="it-IT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al 10  al 14 dicembre 2020</a:t>
            </a:r>
          </a:p>
          <a:p>
            <a:endParaRPr lang="it-IT" sz="2400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«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D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ALLA </a:t>
            </a:r>
            <a:r>
              <a:rPr lang="it-IT" sz="2800" b="1" dirty="0" smtClean="0">
                <a:solidFill>
                  <a:srgbClr val="186214"/>
                </a:solidFill>
                <a:latin typeface="Arial Black" panose="020B0A04020102020204" pitchFamily="34" charset="0"/>
              </a:rPr>
              <a:t>SCUOLA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sz="28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PRIMARIA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ALLA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SCUOLA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    </a:t>
            </a:r>
            <a:r>
              <a:rPr lang="it-IT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SECONDARIA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sz="2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DI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sz="2800" b="1" dirty="0" smtClean="0">
                <a:solidFill>
                  <a:srgbClr val="7D3823"/>
                </a:solidFill>
                <a:latin typeface="Arial Black" panose="020B0A04020102020204" pitchFamily="34" charset="0"/>
              </a:rPr>
              <a:t>I° GRADO»</a:t>
            </a:r>
          </a:p>
          <a:p>
            <a:endParaRPr lang="it-IT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it-IT" sz="24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it-IT" sz="20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it-IT" sz="2000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it-IT" sz="20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it-IT" sz="2000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 rot="21374114">
            <a:off x="2620701" y="3208159"/>
            <a:ext cx="31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IC CROSIA_MIRTO ( CS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88377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CURRICOLO DEGLI STUDI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italiano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storia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geografia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matematica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scienze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inglese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2^ lingua comunitaria (francese)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tecnologia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arte e immagine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musica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scienze motorie e sportive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>
                <a:latin typeface="Engravers MT" pitchFamily="18" charset="0"/>
              </a:rPr>
              <a:t> religione cattolica o ALTERNATIVA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ferris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Una scuola </a:t>
            </a: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per …</a:t>
            </a: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it-IT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 bwMode="auto">
          <a:xfrm>
            <a:off x="428596" y="1214422"/>
            <a:ext cx="82296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it-IT" sz="3600" dirty="0">
                <a:latin typeface="+mj-lt"/>
                <a:ea typeface="+mj-ea"/>
                <a:cs typeface="+mj-cs"/>
              </a:rPr>
              <a:t>Promuovere e facilitare il raggiungimento dell’autonomia e del senso di responsabilità: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Rendere gli alunni consapevoli che il rispetto di sé, degli altri e del patrimonio ambientale</a:t>
            </a:r>
            <a:r>
              <a:rPr kumimoji="0" lang="it-IT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sono valori individuali e sociali fondamentali;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Una scuola </a:t>
            </a: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per …</a:t>
            </a: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it-IT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 bwMode="auto">
          <a:xfrm>
            <a:off x="428596" y="1214422"/>
            <a:ext cx="82296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it-IT" sz="3600" baseline="0" dirty="0">
                <a:latin typeface="+mj-lt"/>
                <a:ea typeface="+mj-ea"/>
                <a:cs typeface="+mj-cs"/>
              </a:rPr>
              <a:t>Accogliere</a:t>
            </a:r>
            <a:r>
              <a:rPr lang="it-IT" sz="3600" dirty="0">
                <a:latin typeface="+mj-lt"/>
                <a:ea typeface="+mj-ea"/>
                <a:cs typeface="+mj-cs"/>
              </a:rPr>
              <a:t> le differenze culturali come valori;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Utilizzare in ambiti diversi le conoscenze e le abilità acquisite;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it-IT" sz="3600" dirty="0">
                <a:latin typeface="+mj-lt"/>
                <a:ea typeface="+mj-ea"/>
                <a:cs typeface="+mj-cs"/>
              </a:rPr>
              <a:t>Sviluppare la comunicazione nei suoi diversi linguaggi anche attraverso l’uso delle nuove tecnologie.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gallery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501122" cy="5214950"/>
          </a:xfrm>
        </p:spPr>
        <p:txBody>
          <a:bodyPr/>
          <a:lstStyle/>
          <a:p>
            <a:pPr algn="l"/>
            <a:r>
              <a:rPr lang="it-IT" sz="3600" dirty="0"/>
              <a:t>Il nostro Istituto utilizza le nuove tecnologie </a:t>
            </a:r>
            <a:r>
              <a:rPr lang="it-IT" sz="3600" dirty="0" smtClean="0"/>
              <a:t>digitali</a:t>
            </a:r>
            <a:r>
              <a:rPr lang="it-IT" sz="3600" dirty="0"/>
              <a:t>( classi dotati di Lavagne interattive multimediali)nella convinzione che contribuiscano a rendere i ragazzi più attivi nella costruzione del loro apprendimento.</a:t>
            </a:r>
          </a:p>
        </p:txBody>
      </p:sp>
      <p:sp>
        <p:nvSpPr>
          <p:cNvPr id="3" name="Titolo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LE</a:t>
            </a:r>
            <a:r>
              <a:rPr kumimoji="0" lang="it-IT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 NUOVE TECNOLOGIE NELLA DIDATTICA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5456"/>
            <a:ext cx="8229600" cy="1143000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lgerian" panose="04020705040A02060702" pitchFamily="82" charset="0"/>
              </a:rPr>
              <a:t>La scuola è ad indirizzo musicale.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1709869"/>
            <a:ext cx="6445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Engravers MT" pitchFamily="18" charset="0"/>
              </a:rPr>
              <a:t>la nostra scuola offre la possibilità di frequentare corsi di strumento musicale.</a:t>
            </a:r>
          </a:p>
          <a:p>
            <a:r>
              <a:rPr lang="it-IT" sz="2400" dirty="0">
                <a:latin typeface="Engravers MT" pitchFamily="18" charset="0"/>
              </a:rPr>
              <a:t>la  musica </a:t>
            </a:r>
            <a:r>
              <a:rPr lang="it-IT" sz="2400" dirty="0" smtClean="0">
                <a:latin typeface="Engravers MT" pitchFamily="18" charset="0"/>
              </a:rPr>
              <a:t> </a:t>
            </a:r>
            <a:r>
              <a:rPr lang="it-IT" sz="2400" dirty="0">
                <a:latin typeface="Engravers MT" pitchFamily="18" charset="0"/>
              </a:rPr>
              <a:t>intesa  come linguaggio, mezzo di espressione e di  comunicazione </a:t>
            </a:r>
            <a:r>
              <a:rPr lang="it-IT" sz="2400" dirty="0" smtClean="0">
                <a:latin typeface="Engravers MT" pitchFamily="18" charset="0"/>
              </a:rPr>
              <a:t> e</a:t>
            </a:r>
          </a:p>
          <a:p>
            <a:r>
              <a:rPr lang="it-IT" sz="2400" dirty="0" smtClean="0">
                <a:latin typeface="Engravers MT" pitchFamily="18" charset="0"/>
              </a:rPr>
              <a:t>CONSENTE </a:t>
            </a:r>
            <a:r>
              <a:rPr lang="it-IT" sz="2400" dirty="0">
                <a:latin typeface="Engravers MT" pitchFamily="18" charset="0"/>
              </a:rPr>
              <a:t>di fare </a:t>
            </a:r>
            <a:endParaRPr lang="it-IT" sz="2400" dirty="0" smtClean="0">
              <a:latin typeface="Engravers MT" pitchFamily="18" charset="0"/>
            </a:endParaRPr>
          </a:p>
          <a:p>
            <a:r>
              <a:rPr lang="it-IT" sz="2400" dirty="0" smtClean="0">
                <a:latin typeface="Engravers MT" pitchFamily="18" charset="0"/>
              </a:rPr>
              <a:t>pratica    </a:t>
            </a:r>
            <a:r>
              <a:rPr lang="it-IT" sz="2400" dirty="0">
                <a:latin typeface="Engravers MT" pitchFamily="18" charset="0"/>
              </a:rPr>
              <a:t>con uno strumento </a:t>
            </a:r>
            <a:endParaRPr lang="it-IT" sz="2400" dirty="0" smtClean="0">
              <a:latin typeface="Engravers MT" pitchFamily="18" charset="0"/>
            </a:endParaRPr>
          </a:p>
          <a:p>
            <a:r>
              <a:rPr lang="it-IT" sz="2400" dirty="0" smtClean="0">
                <a:latin typeface="Engravers MT" pitchFamily="18" charset="0"/>
              </a:rPr>
              <a:t>musicale </a:t>
            </a:r>
            <a:endParaRPr lang="it-IT" sz="2400" dirty="0">
              <a:latin typeface="Engravers MT" pitchFamily="18" charset="0"/>
            </a:endParaRPr>
          </a:p>
        </p:txBody>
      </p:sp>
      <p:pic>
        <p:nvPicPr>
          <p:cNvPr id="4" name="Immagine 3" descr="R.I.P. Franco Lanzanò, un pezzo di storia della &lt;strong&gt;musica&lt;/strong&gt;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17032"/>
            <a:ext cx="3384377" cy="3060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54560"/>
          </a:xfrm>
        </p:spPr>
        <p:txBody>
          <a:bodyPr/>
          <a:lstStyle/>
          <a:p>
            <a:pPr algn="l"/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>
                <a:latin typeface="Engravers MT" pitchFamily="18" charset="0"/>
              </a:rPr>
              <a:t>La frequenza dell'indirizzo musicale </a:t>
            </a:r>
            <a:r>
              <a:rPr lang="it-IT" sz="1800" dirty="0" smtClean="0">
                <a:latin typeface="Engravers MT" pitchFamily="18" charset="0"/>
              </a:rPr>
              <a:t/>
            </a:r>
            <a:br>
              <a:rPr lang="it-IT" sz="1800" dirty="0" smtClean="0">
                <a:latin typeface="Engravers MT" pitchFamily="18" charset="0"/>
              </a:rPr>
            </a:br>
            <a:r>
              <a:rPr lang="it-IT" sz="1800" dirty="0" smtClean="0">
                <a:latin typeface="Engravers MT" pitchFamily="18" charset="0"/>
              </a:rPr>
              <a:t>arricchisce </a:t>
            </a:r>
            <a:r>
              <a:rPr lang="it-IT" sz="1800" dirty="0">
                <a:latin typeface="Engravers MT" pitchFamily="18" charset="0"/>
              </a:rPr>
              <a:t>il campo dell'esperienza degli adolescenti di  stimoli culturali, affinando il gusto estetico, la capacità critica, la relazione tra mondi e culture  diverse</a:t>
            </a:r>
            <a:r>
              <a:rPr lang="it-IT" sz="1800" dirty="0" smtClean="0">
                <a:latin typeface="Engravers MT" pitchFamily="18" charset="0"/>
              </a:rPr>
              <a:t>.</a:t>
            </a:r>
            <a:br>
              <a:rPr lang="it-IT" sz="1800" dirty="0" smtClean="0">
                <a:latin typeface="Engravers MT" pitchFamily="18" charset="0"/>
              </a:rPr>
            </a:br>
            <a:r>
              <a:rPr lang="it-IT" sz="1800" dirty="0" smtClean="0">
                <a:latin typeface="Engravers MT" pitchFamily="18" charset="0"/>
              </a:rPr>
              <a:t> </a:t>
            </a:r>
            <a:r>
              <a:rPr lang="it-IT" sz="1800" dirty="0">
                <a:latin typeface="Engravers MT" pitchFamily="18" charset="0"/>
              </a:rPr>
              <a:t>La scuola promuove la partecipazione a manifestazioni, concerti e rassegne musicali per  valorizzare l’impegno e i talenti degli allievi.</a:t>
            </a:r>
            <a:br>
              <a:rPr lang="it-IT" sz="1800" dirty="0">
                <a:latin typeface="Engravers MT" pitchFamily="18" charset="0"/>
              </a:rPr>
            </a:br>
            <a:r>
              <a:rPr lang="it-IT" sz="1800" dirty="0">
                <a:latin typeface="Engravers MT" pitchFamily="18" charset="0"/>
              </a:rPr>
              <a:t>L’iscrizione al corso di indirizzo musicale è subordinata al superamento di un esame attitudinale da parte  </a:t>
            </a:r>
            <a:r>
              <a:rPr lang="it-IT" sz="1800" dirty="0" smtClean="0">
                <a:latin typeface="Engravers MT" pitchFamily="18" charset="0"/>
              </a:rPr>
              <a:t>dell’alunno.</a:t>
            </a:r>
            <a:endParaRPr lang="it-IT" sz="1800" dirty="0">
              <a:latin typeface="Engravers MT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allOve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/>
          <a:lstStyle/>
          <a:p>
            <a:r>
              <a:rPr lang="it-IT" sz="3600" b="1" dirty="0">
                <a:latin typeface="Algerian" panose="04020705040A02060702" pitchFamily="82" charset="0"/>
              </a:rPr>
              <a:t>Gli strumenti attualmente insegnati nella scuola sono</a:t>
            </a:r>
            <a:r>
              <a:rPr lang="it-IT" sz="3600" b="1" dirty="0" smtClean="0">
                <a:latin typeface="Algerian" panose="04020705040A02060702" pitchFamily="82" charset="0"/>
              </a:rPr>
              <a:t>:</a:t>
            </a:r>
            <a:br>
              <a:rPr lang="it-IT" sz="3600" b="1" dirty="0" smtClean="0">
                <a:latin typeface="Algerian" panose="04020705040A02060702" pitchFamily="82" charset="0"/>
              </a:rPr>
            </a:br>
            <a:r>
              <a:rPr lang="it-IT" sz="3600" b="1" dirty="0">
                <a:latin typeface="Algerian" panose="04020705040A02060702" pitchFamily="82" charset="0"/>
              </a:rPr>
              <a:t/>
            </a:r>
            <a:br>
              <a:rPr lang="it-IT" sz="3600" b="1" dirty="0">
                <a:latin typeface="Algerian" panose="04020705040A02060702" pitchFamily="82" charset="0"/>
              </a:rPr>
            </a:br>
            <a: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</a:rPr>
              <a:t>PIANOFORTE</a:t>
            </a:r>
            <a:b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</a:rPr>
              <a:t>FAGOTTO</a:t>
            </a:r>
            <a:b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</a:rPr>
              <a:t>CHITARRA</a:t>
            </a:r>
            <a:b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</a:rPr>
              <a:t>FISARMONICA</a:t>
            </a:r>
            <a:r>
              <a:rPr lang="it-IT" b="1" dirty="0">
                <a:latin typeface="Engravers MT" pitchFamily="18" charset="0"/>
              </a:rPr>
              <a:t/>
            </a:r>
            <a:br>
              <a:rPr lang="it-IT" b="1" dirty="0">
                <a:latin typeface="Engravers MT" pitchFamily="18" charset="0"/>
              </a:rPr>
            </a:br>
            <a:endParaRPr lang="it-IT" dirty="0">
              <a:latin typeface="Engravers MT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928662" y="785794"/>
            <a:ext cx="7786742" cy="4643470"/>
          </a:xfrm>
        </p:spPr>
        <p:txBody>
          <a:bodyPr/>
          <a:lstStyle/>
          <a:p>
            <a:pPr algn="l"/>
            <a:r>
              <a:rPr lang="it-IT" sz="2400" dirty="0">
                <a:solidFill>
                  <a:schemeClr val="tx1"/>
                </a:solidFill>
                <a:latin typeface="Engravers MT" pitchFamily="18" charset="0"/>
              </a:rPr>
              <a:t>Nel corso dell’anno scolastico gli alunni si esibiscono in saggi e piccoli concerti sia come solisti, sia in piccoli o grandi gruppi. </a:t>
            </a:r>
            <a:br>
              <a:rPr lang="it-IT" sz="2400" dirty="0">
                <a:solidFill>
                  <a:schemeClr val="tx1"/>
                </a:solidFill>
                <a:latin typeface="Engravers MT" pitchFamily="18" charset="0"/>
              </a:rPr>
            </a:br>
            <a:r>
              <a:rPr lang="it-IT" sz="2400" dirty="0">
                <a:solidFill>
                  <a:schemeClr val="tx1"/>
                </a:solidFill>
                <a:latin typeface="Engravers MT" pitchFamily="18" charset="0"/>
              </a:rPr>
              <a:t>Gli appuntamenti ormai tradizionali sono:</a:t>
            </a:r>
            <a:br>
              <a:rPr lang="it-IT" sz="2400" dirty="0">
                <a:solidFill>
                  <a:schemeClr val="tx1"/>
                </a:solidFill>
                <a:latin typeface="Engravers MT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Engravers MT" pitchFamily="18" charset="0"/>
              </a:rPr>
              <a:t>- il concerto di Natale</a:t>
            </a:r>
            <a:br>
              <a:rPr lang="it-IT" sz="2400" dirty="0">
                <a:solidFill>
                  <a:srgbClr val="FF0000"/>
                </a:solidFill>
                <a:latin typeface="Engravers MT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Engravers MT" pitchFamily="18" charset="0"/>
              </a:rPr>
              <a:t>- la partecipazione ad un concorso o ad una rassegna</a:t>
            </a:r>
            <a:br>
              <a:rPr lang="it-IT" sz="2400" dirty="0">
                <a:solidFill>
                  <a:srgbClr val="FF0000"/>
                </a:solidFill>
                <a:latin typeface="Engravers MT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Engravers MT" pitchFamily="18" charset="0"/>
              </a:rPr>
              <a:t>- i saggi di fine anno scolastico.</a:t>
            </a:r>
            <a:br>
              <a:rPr lang="it-IT" sz="2400" dirty="0">
                <a:solidFill>
                  <a:srgbClr val="FF0000"/>
                </a:solidFill>
                <a:latin typeface="Engravers MT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Engravers MT" pitchFamily="18" charset="0"/>
              </a:rPr>
              <a:t>- il concerto finale.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785786" y="214291"/>
            <a:ext cx="7772400" cy="1143008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TEMPO SCUOLA</a:t>
            </a: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8501122" cy="4786346"/>
          </a:xfrm>
        </p:spPr>
        <p:txBody>
          <a:bodyPr/>
          <a:lstStyle/>
          <a:p>
            <a:pPr algn="l"/>
            <a:r>
              <a:rPr lang="it-IT" sz="2400" i="1" dirty="0">
                <a:solidFill>
                  <a:schemeClr val="tx1"/>
                </a:solidFill>
                <a:latin typeface="Baskerville Old Face" pitchFamily="18" charset="0"/>
              </a:rPr>
              <a:t>Nel nostro Istituto sono previsti   i seguenti modelli di tempo scuola :</a:t>
            </a:r>
          </a:p>
          <a:p>
            <a:pPr algn="l">
              <a:buFont typeface="Wingdings" pitchFamily="2" charset="2"/>
              <a:buChar char="q"/>
            </a:pP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TEMPO SCUOLA </a:t>
            </a:r>
            <a:r>
              <a:rPr lang="it-IT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ORE:   TEMPO ORDINARIO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SCUOLA BASE CHE PREVEDE L’INSEGNAMENTO </a:t>
            </a:r>
            <a:r>
              <a:rPr lang="it-IT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TUTTE LE DISCIPLINE PREVISTE NEI PIANI </a:t>
            </a:r>
            <a:r>
              <a:rPr lang="it-IT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STUDIO NAZIONALI</a:t>
            </a:r>
          </a:p>
          <a:p>
            <a:pPr algn="l">
              <a:buFont typeface="Wingdings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TEMPO SCUOLA DI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ORE:  TEMPO PROLUNGATO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SCUOLA BASE POTENZIATO RISPETTO AL TEMPO SCUOLA DELLE 30 ORE, IN QUANTO PREVEDE L’ARRICCHIMENTO E L’APPROFONDIMENTO DI ALCUNE DISCIPLINE DI STUDIO DI </a:t>
            </a:r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BASE. </a:t>
            </a:r>
            <a:endParaRPr lang="it-I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lgerian" panose="04020705040A02060702" pitchFamily="82" charset="0"/>
              </a:rPr>
              <a:t>ORGANIZZAZIONE ORARIA</a:t>
            </a:r>
            <a:endParaRPr lang="it-IT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14422"/>
            <a:ext cx="8229600" cy="2757494"/>
          </a:xfrm>
        </p:spPr>
        <p:txBody>
          <a:bodyPr/>
          <a:lstStyle/>
          <a:p>
            <a:pPr>
              <a:buNone/>
            </a:pPr>
            <a:r>
              <a:rPr lang="it-IT" sz="2000" b="1" dirty="0">
                <a:latin typeface="Engravers MT" pitchFamily="18" charset="0"/>
                <a:cs typeface="Times New Roman" pitchFamily="18" charset="0"/>
              </a:rPr>
              <a:t>TEMPO SCUOLA </a:t>
            </a:r>
            <a:r>
              <a:rPr lang="it-IT" sz="2000" b="1" dirty="0" err="1">
                <a:latin typeface="Engravers MT" pitchFamily="18" charset="0"/>
                <a:cs typeface="Times New Roman" pitchFamily="18" charset="0"/>
              </a:rPr>
              <a:t>DI</a:t>
            </a:r>
            <a:r>
              <a:rPr lang="it-IT" sz="2000" b="1" dirty="0">
                <a:latin typeface="Engravers MT" pitchFamily="18" charset="0"/>
                <a:cs typeface="Times New Roman" pitchFamily="18" charset="0"/>
              </a:rPr>
              <a:t> 30 ORE:   TEMPO ORDINARIO</a:t>
            </a:r>
            <a:endParaRPr lang="it-IT" sz="2000" dirty="0">
              <a:latin typeface="Engravers MT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08075" y="3828620"/>
            <a:ext cx="5727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Baskerville Old Face" pitchFamily="18" charset="0"/>
              </a:rPr>
              <a:t>INIZIO LEZIONE: ore 8,00</a:t>
            </a:r>
          </a:p>
          <a:p>
            <a:r>
              <a:rPr lang="it-IT" sz="3200" dirty="0">
                <a:latin typeface="Baskerville Old Face" pitchFamily="18" charset="0"/>
              </a:rPr>
              <a:t>TERMINE LEZIONE: ore 13,00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2143116"/>
            <a:ext cx="8712968" cy="800219"/>
          </a:xfrm>
          <a:prstGeom prst="rect">
            <a:avLst/>
          </a:prstGeom>
          <a:noFill/>
          <a:ln w="38100" cap="rnd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lvl="1" indent="1588" algn="ctr"/>
            <a:r>
              <a:rPr lang="it-IT" altLang="zh-CN" sz="3200" b="1" dirty="0">
                <a:solidFill>
                  <a:srgbClr val="FF0000"/>
                </a:solidFill>
                <a:latin typeface="Calibri" pitchFamily="34" charset="0"/>
              </a:rPr>
              <a:t>dal lunedì al sabato dalle 8.00 alle 13.00 </a:t>
            </a:r>
          </a:p>
          <a:p>
            <a:pPr algn="ctr"/>
            <a:endParaRPr lang="it-IT" altLang="zh-CN" sz="1400" dirty="0">
              <a:latin typeface="Calibri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5437180"/>
            <a:ext cx="860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L’organizzazione oraria potrà subire delle modifiche a causa dell’emergenza Covid-19</a:t>
            </a:r>
            <a:endParaRPr lang="it-IT" sz="20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2195736" y="2924944"/>
            <a:ext cx="42546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altLang="it-IT" sz="4400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it-IT" altLang="it-IT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  Informare</a:t>
            </a:r>
            <a:endParaRPr lang="it-IT" altLang="it-IT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2195736" y="3861048"/>
            <a:ext cx="44710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altLang="it-IT" sz="4400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it-IT" altLang="it-IT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  Preparare</a:t>
            </a:r>
            <a:endParaRPr lang="it-IT" altLang="it-IT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2177807" y="4797152"/>
            <a:ext cx="61542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altLang="it-IT" sz="4400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it-IT" altLang="it-IT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 Tranquillizzare</a:t>
            </a:r>
            <a:endParaRPr lang="it-IT" altLang="it-IT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539552" y="1988840"/>
            <a:ext cx="833474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altLang="it-IT" sz="4400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it-IT" altLang="it-IT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              Presentare</a:t>
            </a:r>
            <a:endParaRPr lang="it-IT" altLang="it-IT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2" descr="Carta da Parati Bambino di andare a scuola con il suo zaino • Pixers® -  Viviamo per il cambi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8281"/>
            <a:ext cx="2339752" cy="40997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547539"/>
          </a:xfrm>
        </p:spPr>
        <p:txBody>
          <a:bodyPr/>
          <a:lstStyle/>
          <a:p>
            <a:pPr algn="l"/>
            <a:r>
              <a:rPr lang="it-IT" sz="3600" dirty="0" smtClean="0">
                <a:latin typeface="Algerian" panose="04020705040A02060702" pitchFamily="82" charset="0"/>
              </a:rPr>
              <a:t>INCONTRI CON I GENITORI E GLI ALUNNI DELLE CLASSI QUINTE DI Via DELL’ARTE,VIA DEL SOLE E SORRENTI, PER:</a:t>
            </a:r>
            <a:endParaRPr lang="it-IT" sz="360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autoUpdateAnimBg="0"/>
      <p:bldP spid="4123" grpId="0" autoUpdateAnimBg="0"/>
      <p:bldP spid="4124" grpId="0" autoUpdateAnimBg="0"/>
      <p:bldP spid="412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/>
          <a:lstStyle/>
          <a:p>
            <a:r>
              <a:rPr lang="it-IT" sz="4000" dirty="0" err="1">
                <a:solidFill>
                  <a:srgbClr val="FF0000"/>
                </a:solidFill>
                <a:latin typeface="Algerian" panose="04020705040A02060702" pitchFamily="82" charset="0"/>
              </a:rPr>
              <a:t>N°</a:t>
            </a:r>
            <a:r>
              <a:rPr lang="it-IT" sz="4000" dirty="0">
                <a:solidFill>
                  <a:srgbClr val="FF0000"/>
                </a:solidFill>
                <a:latin typeface="Algerian" panose="04020705040A02060702" pitchFamily="82" charset="0"/>
              </a:rPr>
              <a:t> di ore delle discipline del tempo normale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txBody>
          <a:bodyPr/>
          <a:lstStyle/>
          <a:p>
            <a:pPr>
              <a:buNone/>
            </a:pPr>
            <a:r>
              <a:rPr lang="it-IT" sz="2800" dirty="0"/>
              <a:t>Italiano, storia, geografia                                                     9</a:t>
            </a:r>
          </a:p>
          <a:p>
            <a:pPr>
              <a:buNone/>
            </a:pPr>
            <a:r>
              <a:rPr lang="it-IT" sz="2800" dirty="0"/>
              <a:t>Attività approfondimento italiano                                     1</a:t>
            </a:r>
          </a:p>
          <a:p>
            <a:pPr>
              <a:buNone/>
            </a:pPr>
            <a:r>
              <a:rPr lang="it-IT" sz="2800" dirty="0"/>
              <a:t>Matematica e scienze 					      6</a:t>
            </a:r>
          </a:p>
          <a:p>
            <a:pPr>
              <a:buNone/>
            </a:pPr>
            <a:r>
              <a:rPr lang="it-IT" sz="2800" dirty="0"/>
              <a:t>Tecnologia 							      2</a:t>
            </a:r>
          </a:p>
          <a:p>
            <a:pPr>
              <a:buNone/>
            </a:pPr>
            <a:r>
              <a:rPr lang="it-IT" sz="2800" dirty="0"/>
              <a:t>Inglese 							      3</a:t>
            </a:r>
          </a:p>
          <a:p>
            <a:pPr>
              <a:buNone/>
            </a:pPr>
            <a:r>
              <a:rPr lang="it-IT" sz="2800" dirty="0"/>
              <a:t>Seconda lingua comunitaria 				      2</a:t>
            </a:r>
          </a:p>
          <a:p>
            <a:pPr>
              <a:buNone/>
            </a:pPr>
            <a:r>
              <a:rPr lang="it-IT" sz="2800" dirty="0"/>
              <a:t>Arte e immagine 						      2</a:t>
            </a:r>
          </a:p>
          <a:p>
            <a:pPr>
              <a:buNone/>
            </a:pPr>
            <a:r>
              <a:rPr lang="it-IT" sz="2800" dirty="0"/>
              <a:t>Scienze motorie e sportive 				      2</a:t>
            </a:r>
          </a:p>
          <a:p>
            <a:pPr>
              <a:buNone/>
            </a:pPr>
            <a:r>
              <a:rPr lang="it-IT" sz="2800" dirty="0"/>
              <a:t>Musica 					                             2</a:t>
            </a:r>
          </a:p>
          <a:p>
            <a:pPr>
              <a:buNone/>
            </a:pPr>
            <a:r>
              <a:rPr lang="it-IT" sz="2800" dirty="0"/>
              <a:t>Religione Cattolica (disciplina facoltativa)                       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TEMPO </a:t>
            </a: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PROLUNGATO 38 </a:t>
            </a: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ORE </a:t>
            </a: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SETTIMANALI</a:t>
            </a:r>
            <a:endParaRPr lang="it-IT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600200"/>
            <a:ext cx="8786874" cy="4525963"/>
          </a:xfrm>
        </p:spPr>
        <p:txBody>
          <a:bodyPr/>
          <a:lstStyle/>
          <a:p>
            <a:pPr>
              <a:buNone/>
            </a:pPr>
            <a:r>
              <a:rPr lang="it-IT" dirty="0"/>
              <a:t>è un tempo scuola che, oltre a prevedere </a:t>
            </a:r>
          </a:p>
          <a:p>
            <a:pPr>
              <a:buNone/>
            </a:pPr>
            <a:r>
              <a:rPr lang="it-IT" dirty="0"/>
              <a:t>l’insegnamento di tutte le discipline indicate nei piani di studio nazionali, garantisce l’ampliamento dell’offerta formativa della scuola; è un’opportunità educativo – didattica in più che assicura ai ragazzi spazi e tempi di arricchimento e di apprendimento importanti per la loro crescita umana e culturale.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23528" y="571480"/>
            <a:ext cx="8820472" cy="4818036"/>
          </a:xfrm>
          <a:prstGeom prst="rect">
            <a:avLst/>
          </a:prstGeom>
          <a:noFill/>
          <a:ln w="38100" cap="rnd">
            <a:solidFill>
              <a:schemeClr val="hlink"/>
            </a:solidFill>
            <a:prstDash val="sysDot"/>
            <a:miter lim="800000"/>
            <a:headEnd/>
            <a:tailEnd/>
          </a:ln>
        </p:spPr>
        <p:txBody>
          <a:bodyPr wrap="square" lIns="54000" tIns="54000" rIns="54000" bIns="54000">
            <a:spAutoFit/>
          </a:bodyPr>
          <a:lstStyle/>
          <a:p>
            <a:pPr algn="ctr">
              <a:tabLst>
                <a:tab pos="0" algn="l"/>
              </a:tabLst>
            </a:pPr>
            <a:endParaRPr lang="it-IT" altLang="zh-CN" b="1" dirty="0">
              <a:solidFill>
                <a:schemeClr val="tx2"/>
              </a:solidFill>
              <a:latin typeface="Calibri" pitchFamily="34" charset="0"/>
            </a:endParaRPr>
          </a:p>
          <a:p>
            <a:pPr>
              <a:tabLst>
                <a:tab pos="0" algn="l"/>
              </a:tabLst>
            </a:pPr>
            <a:r>
              <a:rPr lang="it-IT" altLang="zh-CN" sz="3600" b="1" dirty="0">
                <a:solidFill>
                  <a:srgbClr val="FF0000"/>
                </a:solidFill>
                <a:latin typeface="Algerian" panose="04020705040A02060702" pitchFamily="82" charset="0"/>
              </a:rPr>
              <a:t>2°MODELLO ORGANIZZATIVO:</a:t>
            </a:r>
          </a:p>
          <a:p>
            <a:pPr>
              <a:tabLst>
                <a:tab pos="0" algn="l"/>
              </a:tabLst>
            </a:pPr>
            <a:r>
              <a:rPr lang="it-IT" altLang="zh-CN" sz="3600" b="1" dirty="0" smtClean="0">
                <a:solidFill>
                  <a:srgbClr val="FF0000"/>
                </a:solidFill>
                <a:latin typeface="Calibri" pitchFamily="34" charset="0"/>
              </a:rPr>
              <a:t>       38 </a:t>
            </a:r>
            <a:r>
              <a:rPr lang="it-IT" altLang="zh-CN" sz="3600" b="1" dirty="0">
                <a:solidFill>
                  <a:srgbClr val="FF0000"/>
                </a:solidFill>
                <a:latin typeface="Calibri" pitchFamily="34" charset="0"/>
              </a:rPr>
              <a:t>ORE SETTIMANALI</a:t>
            </a:r>
          </a:p>
          <a:p>
            <a:pPr marL="179388" lvl="1" algn="ctr">
              <a:tabLst>
                <a:tab pos="0" algn="l"/>
              </a:tabLst>
            </a:pPr>
            <a:r>
              <a:rPr lang="it-IT" altLang="zh-CN" sz="3600" b="1" dirty="0">
                <a:latin typeface="Calibri" pitchFamily="34" charset="0"/>
              </a:rPr>
              <a:t>-Mercoledì e sabato dalle 8.00 alle 13.00 </a:t>
            </a:r>
          </a:p>
          <a:p>
            <a:pPr marL="179388" lvl="1" algn="ctr">
              <a:tabLst>
                <a:tab pos="0" algn="l"/>
              </a:tabLst>
            </a:pPr>
            <a:r>
              <a:rPr lang="it-IT" altLang="zh-CN" sz="3600" b="1" dirty="0">
                <a:latin typeface="Calibri" pitchFamily="34" charset="0"/>
              </a:rPr>
              <a:t>-Lunedì e giovedì dalle 8:00 alle </a:t>
            </a:r>
            <a:r>
              <a:rPr lang="it-IT" altLang="zh-CN" sz="3600" b="1" dirty="0" smtClean="0">
                <a:latin typeface="Calibri" pitchFamily="34" charset="0"/>
              </a:rPr>
              <a:t>14:00</a:t>
            </a:r>
            <a:endParaRPr lang="it-IT" altLang="zh-CN" sz="3600" b="1" dirty="0">
              <a:latin typeface="Calibri" pitchFamily="34" charset="0"/>
            </a:endParaRPr>
          </a:p>
          <a:p>
            <a:pPr marL="179388" lvl="1" algn="ctr">
              <a:tabLst>
                <a:tab pos="0" algn="l"/>
              </a:tabLst>
            </a:pPr>
            <a:r>
              <a:rPr lang="it-IT" altLang="zh-CN" sz="3600" b="1" dirty="0" smtClean="0">
                <a:latin typeface="Calibri" pitchFamily="34" charset="0"/>
              </a:rPr>
              <a:t>- Martedì e venerdì dalle 8:00 </a:t>
            </a:r>
            <a:r>
              <a:rPr lang="it-IT" altLang="zh-CN" sz="3600" b="1" dirty="0">
                <a:latin typeface="Calibri" pitchFamily="34" charset="0"/>
              </a:rPr>
              <a:t>alle </a:t>
            </a:r>
            <a:r>
              <a:rPr lang="it-IT" altLang="zh-CN" sz="3600" b="1" dirty="0" smtClean="0">
                <a:latin typeface="Calibri" pitchFamily="34" charset="0"/>
              </a:rPr>
              <a:t>16:00</a:t>
            </a:r>
            <a:endParaRPr lang="it-IT" altLang="zh-CN" sz="3600" b="1" dirty="0">
              <a:latin typeface="Calibri" pitchFamily="34" charset="0"/>
            </a:endParaRPr>
          </a:p>
          <a:p>
            <a:pPr marL="179388" lvl="1" algn="ctr">
              <a:tabLst>
                <a:tab pos="0" algn="l"/>
              </a:tabLst>
            </a:pPr>
            <a:endParaRPr lang="it-IT" altLang="zh-CN" sz="3600" b="1" dirty="0">
              <a:latin typeface="Calibri" pitchFamily="34" charset="0"/>
            </a:endParaRPr>
          </a:p>
          <a:p>
            <a:pPr marL="179388" lvl="1" algn="ctr">
              <a:tabLst>
                <a:tab pos="0" algn="l"/>
              </a:tabLst>
            </a:pPr>
            <a:endParaRPr lang="it-IT" altLang="zh-CN" dirty="0">
              <a:latin typeface="Calibri" pitchFamily="34" charset="0"/>
            </a:endParaRPr>
          </a:p>
          <a:p>
            <a:pPr marL="179388" lvl="1" algn="ctr">
              <a:tabLst>
                <a:tab pos="0" algn="l"/>
              </a:tabLst>
            </a:pPr>
            <a:endParaRPr lang="it-IT" altLang="zh-CN" dirty="0">
              <a:latin typeface="Calibri" pitchFamily="34" charset="0"/>
            </a:endParaRPr>
          </a:p>
          <a:p>
            <a:pPr marL="179388" lvl="1" algn="ctr">
              <a:tabLst>
                <a:tab pos="0" algn="l"/>
              </a:tabLst>
            </a:pPr>
            <a:r>
              <a:rPr lang="it-IT" altLang="zh-CN" dirty="0">
                <a:latin typeface="Calibri" pitchFamily="34" charset="0"/>
              </a:rPr>
              <a:t> </a:t>
            </a:r>
          </a:p>
          <a:p>
            <a:pPr algn="ctr">
              <a:tabLst>
                <a:tab pos="0" algn="l"/>
              </a:tabLst>
            </a:pPr>
            <a:endParaRPr lang="it-IT" altLang="zh-CN" dirty="0">
              <a:latin typeface="Calibri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9552" y="5437180"/>
            <a:ext cx="860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L’organizzazione oraria potrà subire delle modifiche a causa dell’emergenza Covid-19</a:t>
            </a:r>
            <a:endParaRPr lang="it-IT" sz="20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TEMPO PROLUNGATO</a:t>
            </a:r>
            <a:endParaRPr lang="it-IT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Il modello didattico progettato dalla scuola prevede non solo attività stimolanti di laboratorio che aiutano gli alunni a sviluppare e migliorare le capacità espressive e logiche, ma anche interventi di studio assistito e guidato dai docenti per lo svolgimento dei compiti, nonché azioni di rinforzo, potenziamento e sviluppo.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TEMPO PROLUNGATO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sz="2400" dirty="0"/>
              <a:t>I laboratori  </a:t>
            </a:r>
            <a:r>
              <a:rPr lang="it-IT" sz="2400" dirty="0" smtClean="0"/>
              <a:t> </a:t>
            </a:r>
            <a:r>
              <a:rPr lang="it-IT" sz="2400" dirty="0"/>
              <a:t>saranno strutturati per classi aperte; ciò permette di organizzare meglio i piccoli gruppi, di utilizzare i docenti impegnati in più classi contemporaneamente;</a:t>
            </a:r>
          </a:p>
          <a:p>
            <a:r>
              <a:rPr lang="it-IT" sz="2400" dirty="0"/>
              <a:t> di contrastare la demotivazione e lo scarso impegno nello studio degli studenti, per migliorarne il successo scolastico e l’apprendimento.</a:t>
            </a:r>
          </a:p>
          <a:p>
            <a:r>
              <a:rPr lang="it-IT" sz="2400" dirty="0"/>
              <a:t>Dare la possibilità a ciascun alunno, senza discriminazioni, di apprendere al meglio i contenuti proposti, nel rispetto dei propri tempi e delle proprie potenzialità.</a:t>
            </a:r>
            <a:br>
              <a:rPr lang="it-IT" sz="2400" dirty="0"/>
            </a:br>
            <a:endParaRPr lang="it-IT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88312-954B-4B74-BB29-6D56D85A2FA2}" type="slidenum">
              <a:rPr lang="it-IT"/>
              <a:pPr>
                <a:defRPr/>
              </a:pPr>
              <a:t>25</a:t>
            </a:fld>
            <a:endParaRPr lang="it-IT"/>
          </a:p>
        </p:txBody>
      </p:sp>
      <p:sp>
        <p:nvSpPr>
          <p:cNvPr id="2765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>
                <a:solidFill>
                  <a:srgbClr val="FF0000"/>
                </a:solidFill>
                <a:latin typeface="Algerian" panose="04020705040A02060702" pitchFamily="82" charset="0"/>
              </a:rPr>
              <a:t>ORGANIZZAZIONE ORARIA </a:t>
            </a:r>
            <a:br>
              <a:rPr lang="it-IT" sz="36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3600" dirty="0">
                <a:solidFill>
                  <a:srgbClr val="FF0000"/>
                </a:solidFill>
                <a:latin typeface="Algerian" panose="04020705040A02060702" pitchFamily="82" charset="0"/>
              </a:rPr>
              <a:t>DEL TEMPO PROLUNGATO </a:t>
            </a:r>
          </a:p>
        </p:txBody>
      </p:sp>
      <p:sp>
        <p:nvSpPr>
          <p:cNvPr id="27651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218487" cy="4960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3399"/>
                </a:solidFill>
              </a:rPr>
              <a:t>ITALIANO </a:t>
            </a:r>
            <a:r>
              <a:rPr lang="it-IT" sz="2000" dirty="0" smtClean="0">
                <a:solidFill>
                  <a:srgbClr val="003399"/>
                </a:solidFill>
              </a:rPr>
              <a:t>                                                                                     9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rgbClr val="003399"/>
                </a:solidFill>
              </a:rPr>
              <a:t>STORIA                                                                                          3 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rgbClr val="003399"/>
                </a:solidFill>
              </a:rPr>
              <a:t>GEOGRAFIA                          </a:t>
            </a:r>
            <a:r>
              <a:rPr lang="it-IT" sz="2000" dirty="0">
                <a:solidFill>
                  <a:srgbClr val="003399"/>
                </a:solidFill>
              </a:rPr>
              <a:t>	           </a:t>
            </a:r>
            <a:r>
              <a:rPr lang="it-IT" sz="2000" dirty="0" smtClean="0">
                <a:solidFill>
                  <a:srgbClr val="003399"/>
                </a:solidFill>
              </a:rPr>
              <a:t>                                 </a:t>
            </a:r>
            <a:r>
              <a:rPr lang="it-IT" sz="2000" dirty="0" smtClean="0">
                <a:solidFill>
                  <a:srgbClr val="003399"/>
                </a:solidFill>
              </a:rPr>
              <a:t> 3</a:t>
            </a:r>
            <a:r>
              <a:rPr lang="it-IT" sz="2000" dirty="0">
                <a:solidFill>
                  <a:srgbClr val="003399"/>
                </a:solidFill>
              </a:rPr>
              <a:t>		             </a:t>
            </a:r>
            <a:endParaRPr lang="it-IT" sz="2000" i="1" dirty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rgbClr val="003399"/>
                </a:solidFill>
              </a:rPr>
              <a:t>MATEMATICA SCIENZE				              9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3399"/>
                </a:solidFill>
              </a:rPr>
              <a:t>TECNOLOGIA					              2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rgbClr val="003399"/>
                </a:solidFill>
              </a:rPr>
              <a:t>INGLESE</a:t>
            </a:r>
            <a:r>
              <a:rPr lang="it-IT" sz="2000" dirty="0">
                <a:solidFill>
                  <a:srgbClr val="003399"/>
                </a:solidFill>
              </a:rPr>
              <a:t>					              3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3399"/>
                </a:solidFill>
              </a:rPr>
              <a:t>FRANCESE					              2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3399"/>
                </a:solidFill>
              </a:rPr>
              <a:t>ARTE						              2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3399"/>
                </a:solidFill>
              </a:rPr>
              <a:t>MUSICA					              2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3399"/>
                </a:solidFill>
              </a:rPr>
              <a:t>SCIENZE MOTORIE				              2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3399"/>
                </a:solidFill>
              </a:rPr>
              <a:t>RELIGIONE					              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 smtClean="0">
                <a:solidFill>
                  <a:srgbClr val="003399"/>
                </a:solidFill>
              </a:rPr>
              <a:t> Totale                                                                              </a:t>
            </a:r>
            <a:r>
              <a:rPr lang="it-IT" sz="2000" smtClean="0">
                <a:solidFill>
                  <a:srgbClr val="003399"/>
                </a:solidFill>
              </a:rPr>
              <a:t>ore    </a:t>
            </a:r>
            <a:r>
              <a:rPr lang="it-IT" sz="2000">
                <a:solidFill>
                  <a:srgbClr val="003399"/>
                </a:solidFill>
              </a:rPr>
              <a:t> </a:t>
            </a:r>
            <a:r>
              <a:rPr lang="it-IT" sz="2000" smtClean="0">
                <a:solidFill>
                  <a:srgbClr val="003399"/>
                </a:solidFill>
              </a:rPr>
              <a:t>       </a:t>
            </a:r>
            <a:r>
              <a:rPr lang="it-IT" sz="2000" dirty="0" smtClean="0">
                <a:solidFill>
                  <a:srgbClr val="003399"/>
                </a:solidFill>
              </a:rPr>
              <a:t>38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solidFill>
                  <a:srgbClr val="003399"/>
                </a:solidFill>
              </a:rPr>
              <a:t> </a:t>
            </a:r>
            <a:r>
              <a:rPr lang="it-IT" sz="2000" dirty="0" smtClean="0">
                <a:solidFill>
                  <a:srgbClr val="003399"/>
                </a:solidFill>
              </a:rPr>
              <a:t>                                                                         ( comprensive di due ore di mensa)</a:t>
            </a:r>
            <a:r>
              <a:rPr lang="it-IT" sz="2000" dirty="0">
                <a:solidFill>
                  <a:srgbClr val="003399"/>
                </a:solidFill>
              </a:rPr>
              <a:t>				              				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000" dirty="0">
                <a:solidFill>
                  <a:srgbClr val="003399"/>
                </a:solidFill>
              </a:rPr>
              <a:t>  				                            </a:t>
            </a:r>
          </a:p>
          <a:p>
            <a:pPr>
              <a:lnSpc>
                <a:spcPct val="90000"/>
              </a:lnSpc>
            </a:pPr>
            <a:endParaRPr lang="it-IT" sz="2000" dirty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it-IT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699022"/>
            <a:ext cx="6858000" cy="2812416"/>
          </a:xfrm>
        </p:spPr>
        <p:txBody>
          <a:bodyPr>
            <a:noAutofit/>
          </a:bodyPr>
          <a:lstStyle/>
          <a:p>
            <a:r>
              <a:rPr lang="it-IT" sz="5400" b="1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ALCUNE Attività </a:t>
            </a:r>
            <a:r>
              <a:rPr lang="it-IT" sz="54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laboratoriali realizzate durante il tempo prolungato</a:t>
            </a:r>
          </a:p>
        </p:txBody>
      </p:sp>
    </p:spTree>
    <p:extLst>
      <p:ext uri="{BB962C8B-B14F-4D97-AF65-F5344CB8AC3E}">
        <p14:creationId xmlns:p14="http://schemas.microsoft.com/office/powerpoint/2010/main" val="3550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Laboratorio di ceramica</a:t>
            </a:r>
          </a:p>
        </p:txBody>
      </p:sp>
      <p:pic>
        <p:nvPicPr>
          <p:cNvPr id="3" name="Immagine 2" descr="IMG_1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3"/>
            <a:ext cx="6662544" cy="4987905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latin typeface="Bell MT" pitchFamily="18" charset="0"/>
              </a:rPr>
              <a:t> </a:t>
            </a:r>
            <a:r>
              <a:rPr lang="it-IT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Costruzione </a:t>
            </a:r>
            <a:r>
              <a:rPr lang="it-IT" sz="3600" dirty="0">
                <a:solidFill>
                  <a:srgbClr val="FF0000"/>
                </a:solidFill>
                <a:latin typeface="Algerian" panose="04020705040A02060702" pitchFamily="82" charset="0"/>
              </a:rPr>
              <a:t>del modello atomico dell’Elio (He)</a:t>
            </a:r>
          </a:p>
        </p:txBody>
      </p:sp>
      <p:pic>
        <p:nvPicPr>
          <p:cNvPr id="4" name="Immagine 3" descr="IMG_20161216_153535.jpg"/>
          <p:cNvPicPr>
            <a:picLocks noChangeAspect="1"/>
          </p:cNvPicPr>
          <p:nvPr/>
        </p:nvPicPr>
        <p:blipFill>
          <a:blip r:embed="rId3" cstate="print"/>
          <a:srcRect l="36719" t="7292" r="26562" b="40625"/>
          <a:stretch>
            <a:fillRect/>
          </a:stretch>
        </p:blipFill>
        <p:spPr>
          <a:xfrm>
            <a:off x="251520" y="3053950"/>
            <a:ext cx="3623960" cy="35434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 descr="IMG_20161216_153852.jpg"/>
          <p:cNvPicPr>
            <a:picLocks noChangeAspect="1"/>
          </p:cNvPicPr>
          <p:nvPr/>
        </p:nvPicPr>
        <p:blipFill>
          <a:blip r:embed="rId4" cstate="print"/>
          <a:srcRect t="9375" r="5556" b="33333"/>
          <a:stretch>
            <a:fillRect/>
          </a:stretch>
        </p:blipFill>
        <p:spPr>
          <a:xfrm>
            <a:off x="4133032" y="2571744"/>
            <a:ext cx="4553767" cy="3809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0729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6653" y="1017968"/>
            <a:ext cx="5068505" cy="857250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Algerian" panose="04020705040A02060702" pitchFamily="82" charset="0"/>
              </a:rPr>
              <a:t>Esempi di tensione superficiale nei liquidi </a:t>
            </a:r>
          </a:p>
        </p:txBody>
      </p:sp>
      <p:pic>
        <p:nvPicPr>
          <p:cNvPr id="4" name="Segnaposto contenuto 3" descr="2017-06-07.png"/>
          <p:cNvPicPr>
            <a:picLocks noGrp="1" noChangeAspect="1"/>
          </p:cNvPicPr>
          <p:nvPr>
            <p:ph idx="1"/>
          </p:nvPr>
        </p:nvPicPr>
        <p:blipFill>
          <a:blip r:embed="rId2"/>
          <a:srcRect l="5629" t="4104" r="4742" b="20133"/>
          <a:stretch>
            <a:fillRect/>
          </a:stretch>
        </p:blipFill>
        <p:spPr>
          <a:xfrm>
            <a:off x="899592" y="2636912"/>
            <a:ext cx="7488831" cy="39604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819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40" y="344641"/>
            <a:ext cx="8229600" cy="1939916"/>
          </a:xfrm>
        </p:spPr>
        <p:txBody>
          <a:bodyPr/>
          <a:lstStyle/>
          <a:p>
            <a:r>
              <a:rPr lang="it-IT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La scuola è un luogo di incontro e di crescita .</a:t>
            </a:r>
            <a: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E’IL LUOGO </a:t>
            </a:r>
            <a: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  <a:t>DEL SAPER FARE</a:t>
            </a:r>
            <a: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,  E DEL </a:t>
            </a:r>
            <a: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  <a:t>SAPER </a:t>
            </a:r>
            <a: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ESSERE.</a:t>
            </a:r>
            <a: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400" dirty="0"/>
              <a:t/>
            </a:r>
            <a:br>
              <a:rPr lang="it-IT" sz="2400" dirty="0"/>
            </a:br>
            <a:endParaRPr lang="it-IT" sz="24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0" y="2571744"/>
          <a:ext cx="8858280" cy="2571768"/>
        </p:xfrm>
        <a:graphic>
          <a:graphicData uri="http://schemas.openxmlformats.org/drawingml/2006/table">
            <a:tbl>
              <a:tblPr/>
              <a:tblGrid>
                <a:gridCol w="442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1530">
                <a:tc>
                  <a:txBody>
                    <a:bodyPr/>
                    <a:lstStyle/>
                    <a:p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DOVE </a:t>
                      </a:r>
                      <a:r>
                        <a:rPr lang="it-IT" sz="1500" dirty="0" err="1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CI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 SI ISTRUISCE E </a:t>
                      </a:r>
                      <a:r>
                        <a:rPr lang="it-IT" sz="1500" dirty="0" err="1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CI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 SI FORMA</a:t>
                      </a:r>
                      <a:r>
                        <a:rPr lang="it-IT" sz="8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 </a:t>
                      </a:r>
                      <a:endParaRPr lang="it-IT" sz="1500" dirty="0">
                        <a:solidFill>
                          <a:srgbClr val="000000"/>
                        </a:solidFill>
                        <a:latin typeface="Engravers MT" pitchFamily="18" charset="0"/>
                      </a:endParaRPr>
                    </a:p>
                  </a:txBody>
                  <a:tcPr marL="56444" marR="56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>
                          <a:solidFill>
                            <a:srgbClr val="000000"/>
                          </a:solidFill>
                          <a:latin typeface="Baskerville Old Face" pitchFamily="18" charset="0"/>
                        </a:rPr>
                        <a:t>Per  stare insieme, costruire legami , sapere, conoscere, imparare  a saper fare, imparare a saper essere, credere nelle proprie capacità.</a:t>
                      </a: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7"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 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IN CUI SI IMPARA AD IMPARARE</a:t>
                      </a:r>
                      <a:r>
                        <a:rPr lang="it-IT" sz="8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 </a:t>
                      </a:r>
                      <a:endParaRPr lang="it-IT" sz="1500" dirty="0">
                        <a:solidFill>
                          <a:srgbClr val="000000"/>
                        </a:solidFill>
                        <a:latin typeface="Engravers MT" pitchFamily="18" charset="0"/>
                      </a:endParaRPr>
                    </a:p>
                  </a:txBody>
                  <a:tcPr marL="56444" marR="56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>
                          <a:solidFill>
                            <a:srgbClr val="000000"/>
                          </a:solidFill>
                          <a:latin typeface="Baskerville Old Face" pitchFamily="18" charset="0"/>
                        </a:rPr>
                        <a:t>Per affrontare con consapevolezza il futuro</a:t>
                      </a:r>
                    </a:p>
                  </a:txBody>
                  <a:tcPr marL="56444" marR="56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354">
                <a:tc>
                  <a:txBody>
                    <a:bodyPr/>
                    <a:lstStyle/>
                    <a:p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DOVE SI EDUCA LA PERSONA</a:t>
                      </a:r>
                    </a:p>
                  </a:txBody>
                  <a:tcPr marL="56444" marR="56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>
                          <a:solidFill>
                            <a:srgbClr val="000000"/>
                          </a:solidFill>
                          <a:latin typeface="Baskerville Old Face" pitchFamily="18" charset="0"/>
                        </a:rPr>
                        <a:t>Per aiutare a scoprire il valore di se stesso,delle cose e della realtà</a:t>
                      </a: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7">
                <a:tc>
                  <a:txBody>
                    <a:bodyPr/>
                    <a:lstStyle/>
                    <a:p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DOVE  E’ POSSIBILE  LA  TRASMISSIONE</a:t>
                      </a:r>
                      <a:r>
                        <a:rPr lang="it-IT" sz="1500" baseline="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 </a:t>
                      </a:r>
                      <a:r>
                        <a:rPr lang="it-IT" sz="1500" dirty="0" err="1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DI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  QUEI  VALORI  </a:t>
                      </a:r>
                      <a:b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</a:br>
                      <a:r>
                        <a:rPr lang="it-IT" sz="1500" dirty="0">
                          <a:solidFill>
                            <a:srgbClr val="000000"/>
                          </a:solidFill>
                          <a:latin typeface="Engravers MT" pitchFamily="18" charset="0"/>
                        </a:rPr>
                        <a:t>CHE CORRISPONDONO  AL  CUORE</a:t>
                      </a:r>
                    </a:p>
                  </a:txBody>
                  <a:tcPr marL="56444" marR="56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>
                          <a:solidFill>
                            <a:srgbClr val="000000"/>
                          </a:solidFill>
                          <a:latin typeface="Baskerville Old Face" pitchFamily="18" charset="0"/>
                        </a:rPr>
                        <a:t>Per dare appartenenza, significato, passione, rispetto di sé e degli altri, dignità di tutti e di ciascuno</a:t>
                      </a: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0000">
        <p14:honeycomb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_20170311_0926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797" b="5314"/>
          <a:stretch>
            <a:fillRect/>
          </a:stretch>
        </p:blipFill>
        <p:spPr>
          <a:xfrm>
            <a:off x="323528" y="2780928"/>
            <a:ext cx="3321867" cy="26253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asellaDiTesto 8"/>
          <p:cNvSpPr txBox="1"/>
          <p:nvPr/>
        </p:nvSpPr>
        <p:spPr>
          <a:xfrm>
            <a:off x="1143000" y="1125126"/>
            <a:ext cx="6750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Algerian" panose="04020705040A02060702" pitchFamily="82" charset="0"/>
              </a:rPr>
              <a:t>Costruzione di modelli cellulari</a:t>
            </a:r>
          </a:p>
        </p:txBody>
      </p:sp>
      <p:pic>
        <p:nvPicPr>
          <p:cNvPr id="11" name="Immagine 10" descr="IMG_20170317_152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645024"/>
            <a:ext cx="4905833" cy="294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137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0170317_154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8422" y="1017967"/>
            <a:ext cx="4230041" cy="25181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 descr="IMG_20170317_154801.jpg"/>
          <p:cNvPicPr>
            <a:picLocks noChangeAspect="1"/>
          </p:cNvPicPr>
          <p:nvPr/>
        </p:nvPicPr>
        <p:blipFill>
          <a:blip r:embed="rId3" cstate="print"/>
          <a:srcRect l="23529" t="11842" r="4706" b="6579"/>
          <a:stretch>
            <a:fillRect/>
          </a:stretch>
        </p:blipFill>
        <p:spPr>
          <a:xfrm>
            <a:off x="251520" y="1017968"/>
            <a:ext cx="3998985" cy="26253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magine 5" descr="IMG_20170317_154922.jpg"/>
          <p:cNvPicPr>
            <a:picLocks noChangeAspect="1"/>
          </p:cNvPicPr>
          <p:nvPr/>
        </p:nvPicPr>
        <p:blipFill>
          <a:blip r:embed="rId4" cstate="print"/>
          <a:srcRect l="13514" r="10810" b="5172"/>
          <a:stretch>
            <a:fillRect/>
          </a:stretch>
        </p:blipFill>
        <p:spPr>
          <a:xfrm>
            <a:off x="2268125" y="3804050"/>
            <a:ext cx="5607860" cy="29373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534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gallery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500" b="8333"/>
          <a:stretch>
            <a:fillRect/>
          </a:stretch>
        </p:blipFill>
        <p:spPr bwMode="auto">
          <a:xfrm>
            <a:off x="955475" y="3179318"/>
            <a:ext cx="6858000" cy="33606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1143000" y="1339440"/>
            <a:ext cx="68580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50" dirty="0">
                <a:solidFill>
                  <a:srgbClr val="FF0000"/>
                </a:solidFill>
                <a:latin typeface="Algerian" panose="04020705040A02060702" pitchFamily="82" charset="0"/>
              </a:rPr>
              <a:t>La Germinazione</a:t>
            </a:r>
          </a:p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446851" y="1982380"/>
            <a:ext cx="1875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solidFill>
                  <a:srgbClr val="FF0000"/>
                </a:solidFill>
                <a:latin typeface="Algerian" panose="04020705040A02060702" pitchFamily="82" charset="0"/>
              </a:rPr>
              <a:t>Prima:</a:t>
            </a:r>
            <a:endParaRPr lang="it-IT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3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357" y="1683782"/>
            <a:ext cx="4246123" cy="44095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magine 6" descr="IMG_20170511_120219.jpg"/>
          <p:cNvPicPr>
            <a:picLocks noChangeAspect="1"/>
          </p:cNvPicPr>
          <p:nvPr/>
        </p:nvPicPr>
        <p:blipFill>
          <a:blip r:embed="rId3"/>
          <a:srcRect l="57031" t="64583" r="14844" b="6250"/>
          <a:stretch>
            <a:fillRect/>
          </a:stretch>
        </p:blipFill>
        <p:spPr>
          <a:xfrm>
            <a:off x="286358" y="1179187"/>
            <a:ext cx="3781586" cy="46980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4551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Algerian" panose="04020705040A02060702" pitchFamily="82" charset="0"/>
              </a:rPr>
              <a:t>Dopo:</a:t>
            </a:r>
          </a:p>
        </p:txBody>
      </p:sp>
      <p:pic>
        <p:nvPicPr>
          <p:cNvPr id="4" name="Segnaposto contenuto 3" descr="IMG_20170511_120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5" y="1982382"/>
            <a:ext cx="6408712" cy="4470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338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gallery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ecchino d'Oro - Il caffè della Peppi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7716091" y="5772150"/>
            <a:ext cx="171450" cy="228600"/>
          </a:xfrm>
          <a:prstGeom prst="rect">
            <a:avLst/>
          </a:prstGeom>
        </p:spPr>
      </p:pic>
      <p:pic>
        <p:nvPicPr>
          <p:cNvPr id="3" name="Immagine 2" descr="&lt;strong&gt;Numbers&lt;/strong&gt; Colorful Clip-art Free Stock Photo - Public Domain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68960"/>
            <a:ext cx="9036496" cy="378904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03692" y="888271"/>
            <a:ext cx="6829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UN PIZZICO DI MATEMATICA</a:t>
            </a:r>
          </a:p>
          <a:p>
            <a:r>
              <a:rPr lang="it-IT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IN CUCINA !</a:t>
            </a:r>
            <a:endParaRPr lang="it-IT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17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allOve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4427638" cy="34392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57" y="188640"/>
            <a:ext cx="4285331" cy="34546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806385"/>
            <a:ext cx="5786454" cy="30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11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" y="332656"/>
            <a:ext cx="4660382" cy="28932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0" r="22733"/>
          <a:stretch>
            <a:fillRect/>
          </a:stretch>
        </p:blipFill>
        <p:spPr>
          <a:xfrm rot="5400000">
            <a:off x="5282010" y="-109462"/>
            <a:ext cx="3240359" cy="41245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2" t="13746" b="3846"/>
          <a:stretch>
            <a:fillRect/>
          </a:stretch>
        </p:blipFill>
        <p:spPr>
          <a:xfrm rot="5400000">
            <a:off x="3152847" y="2865368"/>
            <a:ext cx="3107529" cy="4877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207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Costruzione di un modellino del suolo</a:t>
            </a:r>
            <a:endParaRPr lang="it-IT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25266"/>
            <a:ext cx="3854612" cy="36799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47218"/>
            <a:ext cx="4688015" cy="44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2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prestig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5976"/>
            <a:ext cx="4232125" cy="44252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10" y="2709932"/>
            <a:ext cx="4375785" cy="38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44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/>
          <a:lstStyle/>
          <a:p>
            <a:r>
              <a:rPr lang="it-IT" dirty="0" smtClean="0">
                <a:latin typeface="Engravers MT" pitchFamily="18" charset="0"/>
              </a:rPr>
              <a:t> </a:t>
            </a:r>
            <a:r>
              <a:rPr lang="it-IT" dirty="0">
                <a:solidFill>
                  <a:srgbClr val="C00000"/>
                </a:solidFill>
                <a:latin typeface="Algerian" panose="04020705040A02060702" pitchFamily="82" charset="0"/>
              </a:rPr>
              <a:t>OBIETTIVI </a:t>
            </a:r>
            <a:br>
              <a:rPr lang="it-IT" dirty="0">
                <a:solidFill>
                  <a:srgbClr val="C00000"/>
                </a:solidFill>
                <a:latin typeface="Algerian" panose="04020705040A02060702" pitchFamily="82" charset="0"/>
              </a:rPr>
            </a:br>
            <a:endParaRPr lang="it-IT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>
                <a:latin typeface="Engravers MT" pitchFamily="18" charset="0"/>
              </a:rPr>
              <a:t>fare della scuola un "ambiente di vita e di apprendimento" </a:t>
            </a:r>
          </a:p>
          <a:p>
            <a:r>
              <a:rPr lang="it-IT" sz="1800" dirty="0">
                <a:latin typeface="Engravers MT" pitchFamily="18" charset="0"/>
              </a:rPr>
              <a:t>promuovere lo "star bene a scuola" del </a:t>
            </a:r>
            <a:r>
              <a:rPr lang="it-IT" sz="1800" dirty="0" smtClean="0">
                <a:latin typeface="Engravers MT" pitchFamily="18" charset="0"/>
              </a:rPr>
              <a:t>ragazzo </a:t>
            </a:r>
            <a:endParaRPr lang="it-IT" sz="1800" dirty="0">
              <a:latin typeface="Engravers MT" pitchFamily="18" charset="0"/>
            </a:endParaRPr>
          </a:p>
          <a:p>
            <a:r>
              <a:rPr lang="it-IT" sz="1800" dirty="0">
                <a:latin typeface="Engravers MT" pitchFamily="18" charset="0"/>
              </a:rPr>
              <a:t>valorizzare le attitudini individuali e la creatività potenziale di ogni alunno</a:t>
            </a:r>
          </a:p>
          <a:p>
            <a:r>
              <a:rPr lang="it-IT" sz="1800" dirty="0">
                <a:latin typeface="Engravers MT" pitchFamily="18" charset="0"/>
              </a:rPr>
              <a:t>assicurare ad ogni alunno possibilità di acquisire gli strumenti culturali fondamentali </a:t>
            </a:r>
          </a:p>
          <a:p>
            <a:r>
              <a:rPr lang="it-IT" sz="1800" dirty="0">
                <a:latin typeface="Engravers MT" pitchFamily="18" charset="0"/>
              </a:rPr>
              <a:t>favorire la conquista dell'autonomia critica di ogni alunno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010788"/>
            <a:ext cx="4897456" cy="48389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5"/>
            <a:ext cx="3684378" cy="40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M</a:t>
            </a: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etodologie didattiche innovative!</a:t>
            </a:r>
            <a:b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i="1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Flipped</a:t>
            </a:r>
            <a:r>
              <a:rPr lang="it-IT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classroom</a:t>
            </a:r>
            <a:endParaRPr lang="it-IT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4640"/>
            <a:ext cx="7704856" cy="45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1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gallery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4"/>
          </a:xfrm>
        </p:spPr>
        <p:txBody>
          <a:bodyPr/>
          <a:lstStyle/>
          <a:p>
            <a:pPr algn="l"/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IMPARARE AD APPRENDERE</a:t>
            </a:r>
            <a:r>
              <a:rPr lang="it-IT" dirty="0">
                <a:latin typeface="Algerian" panose="04020705040A02060702" pitchFamily="82" charset="0"/>
              </a:rPr>
              <a:t/>
            </a:r>
            <a:br>
              <a:rPr lang="it-IT" dirty="0">
                <a:latin typeface="Algerian" panose="04020705040A02060702" pitchFamily="82" charset="0"/>
              </a:rPr>
            </a:br>
            <a:r>
              <a:rPr lang="it-IT" dirty="0"/>
              <a:t>sostegno compiti</a:t>
            </a:r>
            <a:br>
              <a:rPr lang="it-IT" dirty="0"/>
            </a:br>
            <a:r>
              <a:rPr lang="it-IT" dirty="0"/>
              <a:t>su più ambiti disciplinari</a:t>
            </a:r>
            <a:br>
              <a:rPr lang="it-IT" dirty="0"/>
            </a:br>
            <a:r>
              <a:rPr lang="it-IT" dirty="0"/>
              <a:t>potenziamento metodo di studio</a:t>
            </a:r>
            <a:br>
              <a:rPr lang="it-IT" dirty="0"/>
            </a:br>
            <a:r>
              <a:rPr lang="it-IT" dirty="0"/>
              <a:t>corsi di preparazione agli esami di terza media</a:t>
            </a:r>
          </a:p>
        </p:txBody>
      </p:sp>
      <p:pic>
        <p:nvPicPr>
          <p:cNvPr id="3" name="Immagine 2" descr="[フリーイラスト] 友達と一緒に宿題をしている女の子 - パブリックドメインQ：著作権フリー画像素材集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14" y="3789040"/>
            <a:ext cx="4139748" cy="2902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68742"/>
          </a:xfrm>
        </p:spPr>
        <p:txBody>
          <a:bodyPr/>
          <a:lstStyle/>
          <a:p>
            <a:pPr algn="l"/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LINGUE </a:t>
            </a: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STRANIERE :</a:t>
            </a: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INGLESE e SECONDA LINGUA COMUNITARIA</a:t>
            </a: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dirty="0" smtClean="0"/>
              <a:t>-recupero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-potenziamento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-certificazione</a:t>
            </a:r>
            <a:endParaRPr lang="it-IT" dirty="0"/>
          </a:p>
        </p:txBody>
      </p:sp>
      <p:pic>
        <p:nvPicPr>
          <p:cNvPr id="3" name="Immagine 2" descr="Bugiardino per &lt;strong&gt;lingue straniere&lt;/strong&gt; | scriviamo in italian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52120"/>
            <a:ext cx="4343356" cy="3374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0">
        <p14:pan dir="u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TEMPO PROLUNGATO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400" dirty="0">
                <a:latin typeface="Baskerville Old Face" pitchFamily="18" charset="0"/>
              </a:rPr>
              <a:t>Per </a:t>
            </a:r>
            <a:r>
              <a:rPr lang="it-IT" sz="2400" dirty="0" smtClean="0">
                <a:latin typeface="Baskerville Old Face" pitchFamily="18" charset="0"/>
              </a:rPr>
              <a:t>concludere,  il tempo prolungato offre una diversa impostazione organizzativa del tempo-scuola :</a:t>
            </a:r>
          </a:p>
          <a:p>
            <a:r>
              <a:rPr lang="it-IT" sz="2400" dirty="0" smtClean="0">
                <a:latin typeface="Baskerville Old Face" pitchFamily="18" charset="0"/>
              </a:rPr>
              <a:t>Si rilancia attraverso una maggiore ricchezza e variabilità dell’ offerta formativa. </a:t>
            </a:r>
            <a:endParaRPr lang="it-IT" sz="2400" dirty="0">
              <a:latin typeface="Baskerville Old Face" pitchFamily="18" charset="0"/>
            </a:endParaRPr>
          </a:p>
          <a:p>
            <a:r>
              <a:rPr lang="it-IT" sz="2400" dirty="0" smtClean="0">
                <a:latin typeface="Baskerville Old Face" pitchFamily="18" charset="0"/>
              </a:rPr>
              <a:t>Attraverso i laboratori,  permette ai ragazzi di </a:t>
            </a:r>
            <a:r>
              <a:rPr lang="it-IT" sz="2400" dirty="0">
                <a:latin typeface="Baskerville Old Face" pitchFamily="18" charset="0"/>
              </a:rPr>
              <a:t>dilatare i propri orizzonti di conoscenza e </a:t>
            </a:r>
            <a:r>
              <a:rPr lang="it-IT" sz="2400" dirty="0" smtClean="0">
                <a:latin typeface="Baskerville Old Face" pitchFamily="18" charset="0"/>
              </a:rPr>
              <a:t> </a:t>
            </a:r>
            <a:r>
              <a:rPr lang="it-IT" sz="2400" dirty="0">
                <a:latin typeface="Baskerville Old Face" pitchFamily="18" charset="0"/>
              </a:rPr>
              <a:t>esplorare mondi immaginari </a:t>
            </a:r>
            <a:r>
              <a:rPr lang="it-IT" sz="2400" dirty="0" smtClean="0">
                <a:latin typeface="Baskerville Old Face" pitchFamily="18" charset="0"/>
              </a:rPr>
              <a:t>, assaporando </a:t>
            </a:r>
            <a:r>
              <a:rPr lang="it-IT" sz="2400" dirty="0">
                <a:latin typeface="Baskerville Old Face" pitchFamily="18" charset="0"/>
              </a:rPr>
              <a:t>una scoperta dopo </a:t>
            </a:r>
            <a:r>
              <a:rPr lang="it-IT" sz="2400" dirty="0" smtClean="0">
                <a:latin typeface="Baskerville Old Face" pitchFamily="18" charset="0"/>
              </a:rPr>
              <a:t>l'altra.</a:t>
            </a:r>
            <a:endParaRPr lang="it-IT" sz="2400" dirty="0">
              <a:latin typeface="Baskerville Old Face" pitchFamily="18" charset="0"/>
            </a:endParaRPr>
          </a:p>
          <a:p>
            <a:r>
              <a:rPr lang="it-IT" sz="2400" dirty="0" smtClean="0">
                <a:latin typeface="Baskerville Old Face" pitchFamily="18" charset="0"/>
              </a:rPr>
              <a:t>Con «più tempo» si valorizzano le dimensioni operative, sociali e costruttive dell’ apprendimento.</a:t>
            </a:r>
          </a:p>
          <a:p>
            <a:r>
              <a:rPr lang="it-IT" sz="2400" dirty="0" smtClean="0">
                <a:latin typeface="Baskerville Old Face" pitchFamily="18" charset="0"/>
              </a:rPr>
              <a:t>Un tempo più disteso promuove un diverso metodo di studio, lascia spazio alle identità e alle culture di provenienza, valorizza tutti gli aspetti dell’ esperienza scolastica.</a:t>
            </a:r>
            <a:endParaRPr lang="it-IT" sz="2400" dirty="0">
              <a:latin typeface="Baskerville Old Face" pitchFamily="18" charset="0"/>
            </a:endParaRPr>
          </a:p>
          <a:p>
            <a:endParaRPr lang="it-IT" sz="2000" dirty="0"/>
          </a:p>
          <a:p>
            <a:pPr>
              <a:buNone/>
            </a:pPr>
            <a:endParaRPr lang="it-IT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conveyor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8496944" cy="4320480"/>
          </a:xfrm>
        </p:spPr>
        <p:txBody>
          <a:bodyPr/>
          <a:lstStyle/>
          <a:p>
            <a:pPr>
              <a:buNone/>
            </a:pPr>
            <a:r>
              <a:rPr lang="it-IT" sz="2800" dirty="0">
                <a:latin typeface="Engravers MT" pitchFamily="18" charset="0"/>
              </a:rPr>
              <a:t>     La </a:t>
            </a:r>
            <a:r>
              <a:rPr lang="it-IT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mensa scolastica</a:t>
            </a:r>
            <a:r>
              <a:rPr lang="it-IT" sz="2800" dirty="0">
                <a:latin typeface="Engravers MT" pitchFamily="18" charset="0"/>
              </a:rPr>
              <a:t> è un servizio che, fornito agli studenti che frequentano il tempo prolungato, rappresenta un momento di aggregazione ed accresce il clima familiare.</a:t>
            </a:r>
            <a:r>
              <a:rPr lang="it-IT" sz="2800" b="1" dirty="0">
                <a:latin typeface="Engravers MT" pitchFamily="18" charset="0"/>
              </a:rPr>
              <a:t/>
            </a:r>
            <a:br>
              <a:rPr lang="it-IT" sz="2800" b="1" dirty="0">
                <a:latin typeface="Engravers MT" pitchFamily="18" charset="0"/>
              </a:rPr>
            </a:br>
            <a:r>
              <a:rPr lang="it-IT" sz="2800" b="1" dirty="0">
                <a:latin typeface="Engravers MT" pitchFamily="18" charset="0"/>
              </a:rPr>
              <a:t>Durante il tempo mensa e         l’ interscuola gli alunni sono affidati agli </a:t>
            </a:r>
            <a:r>
              <a:rPr lang="it-IT" sz="2400" b="1" dirty="0">
                <a:latin typeface="Engravers MT" pitchFamily="18" charset="0"/>
              </a:rPr>
              <a:t>insegnanti.</a:t>
            </a:r>
            <a:endParaRPr lang="it-IT" sz="2800" b="1" dirty="0">
              <a:latin typeface="Engravers MT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" y="53752"/>
            <a:ext cx="8229600" cy="114300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servizi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4521" y="836712"/>
            <a:ext cx="8424936" cy="4525963"/>
          </a:xfrm>
        </p:spPr>
        <p:txBody>
          <a:bodyPr/>
          <a:lstStyle/>
          <a:p>
            <a:pPr>
              <a:buNone/>
            </a:pPr>
            <a:endParaRPr lang="it-IT" sz="2400" dirty="0"/>
          </a:p>
          <a:p>
            <a:r>
              <a:rPr lang="it-IT" b="1" dirty="0">
                <a:latin typeface="Comic Sans MS" pitchFamily="66" charset="0"/>
              </a:rPr>
              <a:t>L’Amministrazione comunale garantisce:</a:t>
            </a:r>
          </a:p>
          <a:p>
            <a:r>
              <a:rPr lang="it-IT" b="1" dirty="0">
                <a:latin typeface="Comic Sans MS" pitchFamily="66" charset="0"/>
              </a:rPr>
              <a:t>trasporto alunni di </a:t>
            </a:r>
            <a:r>
              <a:rPr lang="it-IT" b="1" dirty="0" err="1">
                <a:latin typeface="Comic Sans MS" pitchFamily="66" charset="0"/>
              </a:rPr>
              <a:t>Crosia</a:t>
            </a:r>
            <a:r>
              <a:rPr lang="it-IT" b="1" dirty="0">
                <a:latin typeface="Comic Sans MS" pitchFamily="66" charset="0"/>
              </a:rPr>
              <a:t>, frazione e contrade;</a:t>
            </a:r>
          </a:p>
          <a:p>
            <a:r>
              <a:rPr lang="it-IT" b="1" dirty="0">
                <a:latin typeface="Comic Sans MS" pitchFamily="66" charset="0"/>
              </a:rPr>
              <a:t>trasporto alunni per escursioni e visite guidate nel territorio comunale;</a:t>
            </a:r>
          </a:p>
          <a:p>
            <a:r>
              <a:rPr lang="it-IT" b="1" dirty="0">
                <a:latin typeface="Comic Sans MS" pitchFamily="66" charset="0"/>
              </a:rPr>
              <a:t>riscaldamento;</a:t>
            </a:r>
          </a:p>
          <a:p>
            <a:r>
              <a:rPr lang="it-IT" b="1" dirty="0">
                <a:latin typeface="Comic Sans MS" pitchFamily="66" charset="0"/>
              </a:rPr>
              <a:t>utilizzo ( previa richiesta) delle strutture comunali;</a:t>
            </a:r>
          </a:p>
          <a:p>
            <a:r>
              <a:rPr lang="it-IT" b="1" dirty="0">
                <a:latin typeface="Comic Sans MS" pitchFamily="66" charset="0"/>
              </a:rPr>
              <a:t>servizio mensa.</a:t>
            </a:r>
            <a:endParaRPr lang="it-IT" dirty="0"/>
          </a:p>
        </p:txBody>
      </p:sp>
    </p:spTree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ATTIVITA’ </a:t>
            </a:r>
            <a:r>
              <a:rPr lang="it-IT" dirty="0" err="1">
                <a:solidFill>
                  <a:srgbClr val="FF0000"/>
                </a:solidFill>
                <a:latin typeface="Algerian" panose="04020705040A02060702" pitchFamily="82" charset="0"/>
              </a:rPr>
              <a:t>DI</a:t>
            </a: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 ORIENTAMENTO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4282" y="1142984"/>
            <a:ext cx="8501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dirty="0"/>
              <a:t>Attività di accoglienza</a:t>
            </a:r>
          </a:p>
          <a:p>
            <a:pPr>
              <a:buFont typeface="Arial" pitchFamily="34" charset="0"/>
              <a:buChar char="•"/>
            </a:pPr>
            <a:r>
              <a:rPr lang="it-IT" sz="3200" dirty="0"/>
              <a:t>Attività di orientamento curricolare</a:t>
            </a:r>
          </a:p>
          <a:p>
            <a:pPr>
              <a:buFont typeface="Arial" pitchFamily="34" charset="0"/>
              <a:buChar char="•"/>
            </a:pPr>
            <a:r>
              <a:rPr lang="it-IT" sz="3200" dirty="0"/>
              <a:t>Incontro con gli studenti e docenti delle scuole superiori</a:t>
            </a:r>
          </a:p>
          <a:p>
            <a:pPr>
              <a:buFont typeface="Arial" pitchFamily="34" charset="0"/>
              <a:buChar char="•"/>
            </a:pPr>
            <a:r>
              <a:rPr lang="it-IT" sz="3200" dirty="0"/>
              <a:t>Consulenza e orientamento per alunni e genitori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189972"/>
            <a:ext cx="2664296" cy="2452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Potenziamento, consolidamento </a:t>
            </a:r>
            <a: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  <a:t>e recupero disciplinari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2428868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ngravers MT" pitchFamily="18" charset="0"/>
              </a:rPr>
              <a:t>La Scuola secondaria di primo grado si propone di attivare,  nell’orario curricolare, </a:t>
            </a:r>
          </a:p>
          <a:p>
            <a:r>
              <a:rPr lang="it-IT" dirty="0">
                <a:latin typeface="Engravers MT" pitchFamily="18" charset="0"/>
              </a:rPr>
              <a:t>qualora se ne ravvisi la necessità e a seguito degli opportuni  rilievi svolti dai vari consigli di classe, attività di recupero, sviluppo, potenziamento, facendo ricorso a strategie di insegnamento individualizzato e di tutoring.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0000">
        <p14:glitter pattern="hexago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Accoglienza</a:t>
            </a:r>
            <a:b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alunni stranieri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8596" y="1857364"/>
            <a:ext cx="8429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ngravers MT" pitchFamily="18" charset="0"/>
              </a:rPr>
              <a:t>Il fenomeno dell’immigrazione è un elemento costitutivo della nostra società nella quale sono sempre più numerosi gli individui appartenenti a diverse culture.</a:t>
            </a:r>
          </a:p>
          <a:p>
            <a:r>
              <a:rPr lang="it-IT" dirty="0">
                <a:latin typeface="Engravers MT" pitchFamily="18" charset="0"/>
              </a:rPr>
              <a:t>L’integrazione degli immigrati nella società di accoglienza è un obiettivo fondamentale e il ruolo della scuola è primario.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0000">
        <p14:honeycomb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C0000"/>
                </a:solidFill>
                <a:latin typeface="Algerian" panose="04020705040A02060702" pitchFamily="82" charset="0"/>
              </a:rPr>
              <a:t>LA SCUOLA  E’ UN LUOGO </a:t>
            </a:r>
            <a:br>
              <a:rPr lang="it-IT" dirty="0">
                <a:solidFill>
                  <a:srgbClr val="CC0000"/>
                </a:solidFill>
                <a:latin typeface="Algerian" panose="04020705040A02060702" pitchFamily="82" charset="0"/>
              </a:rPr>
            </a:br>
            <a:r>
              <a:rPr lang="it-IT" dirty="0" err="1">
                <a:solidFill>
                  <a:srgbClr val="CC0000"/>
                </a:solidFill>
                <a:latin typeface="Algerian" panose="04020705040A02060702" pitchFamily="82" charset="0"/>
              </a:rPr>
              <a:t>DI</a:t>
            </a:r>
            <a:r>
              <a:rPr lang="it-IT" dirty="0">
                <a:solidFill>
                  <a:srgbClr val="CC0000"/>
                </a:solidFill>
                <a:latin typeface="Algerian" panose="04020705040A02060702" pitchFamily="82" charset="0"/>
              </a:rPr>
              <a:t> VITA E </a:t>
            </a:r>
            <a:r>
              <a:rPr lang="it-IT" dirty="0" err="1">
                <a:solidFill>
                  <a:srgbClr val="CC0000"/>
                </a:solidFill>
                <a:latin typeface="Algerian" panose="04020705040A02060702" pitchFamily="82" charset="0"/>
              </a:rPr>
              <a:t>DI</a:t>
            </a:r>
            <a:r>
              <a:rPr lang="it-IT" dirty="0">
                <a:solidFill>
                  <a:srgbClr val="CC0000"/>
                </a:solidFill>
                <a:latin typeface="Algerian" panose="04020705040A02060702" pitchFamily="82" charset="0"/>
              </a:rPr>
              <a:t> APPRENDIMENTO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it-IT" sz="2400" dirty="0"/>
              <a:t>La  scuola  si pone in continuità educativa rispetto alle famiglie  e deve essere intesa come una comunità di dialogo, di ricerca, </a:t>
            </a:r>
            <a:r>
              <a:rPr lang="it-IT" sz="2400" dirty="0" smtClean="0"/>
              <a:t> </a:t>
            </a:r>
            <a:r>
              <a:rPr lang="it-IT" sz="2400" dirty="0"/>
              <a:t>volta alla  crescita della persona in tutte le sue dimensioni. In essa ognuno, con pari dignità e nella diversità dei ruoli, opera per garantire la formazione alla cittadinanza, la realizzazione del diritto allo studio, lo </a:t>
            </a:r>
          </a:p>
          <a:p>
            <a:pPr>
              <a:buNone/>
            </a:pPr>
            <a:r>
              <a:rPr lang="it-IT" sz="2400" dirty="0"/>
              <a:t>sviluppo delle potenzialità di ciascuno e il recupero delle situazioni di svantaggio.</a:t>
            </a:r>
          </a:p>
          <a:p>
            <a:pPr>
              <a:buNone/>
            </a:pPr>
            <a:r>
              <a:rPr lang="it-IT" sz="2400" dirty="0"/>
              <a:t>La scuola  è per eccellenza il luogo delle diversità, il luogo in cui ognuno, nel veder garantito il diritto dell’apprendere, trovi occasioni per costruire la propria identità nel rispetto e nella valorizzazione  delle identità altrui.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rgbClr val="FF0000"/>
                </a:solidFill>
                <a:latin typeface="Algerian" panose="04020705040A02060702" pitchFamily="82" charset="0"/>
              </a:rPr>
              <a:t>IL PATTO EDUCATIVO D</a:t>
            </a:r>
            <a:r>
              <a:rPr lang="it-IT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I </a:t>
            </a:r>
            <a:r>
              <a:rPr lang="it-IT" sz="4000" dirty="0">
                <a:solidFill>
                  <a:srgbClr val="FF0000"/>
                </a:solidFill>
                <a:latin typeface="Algerian" panose="04020705040A02060702" pitchFamily="82" charset="0"/>
              </a:rPr>
              <a:t>CORRESPONSABILITA’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PER POTER REALIZZARE UN PROGETTO EDUCATIVO VALIDO ED EFFICACE È NECESSARIO CHE LA  SCUOLA E LA FAMIGLIA SI IMPEGNINO A PROMUOVERE UNA COLLABORAZIONE COSTRUTTIVA,  OGNUNO NEL RISPETTO DEI PROPRI RUOLI.</a:t>
            </a:r>
          </a:p>
          <a:p>
            <a:pPr>
              <a:buNone/>
            </a:pP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A TAL FINE, SCUOLA E FAMIGLIA SOTTOSCRIVONO UN                  “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PATTO EDUCATIVO </a:t>
            </a:r>
            <a:r>
              <a:rPr lang="it-IT" sz="2400" b="1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 CORRESPONSABILITÀ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”  NEL QUALE VENGONO DEFINITI  IN MODO DETTAGLIATO E CONDIVISO DIRITTI E DOVERI NEL RAPPORTO TRA ISTITUZIONE SCOLASTICA, STUDENTI E FAMIGLIE.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/>
          <a:lstStyle/>
          <a:p>
            <a:r>
              <a:rPr lang="it-IT" sz="4000" dirty="0">
                <a:solidFill>
                  <a:srgbClr val="FF0000"/>
                </a:solidFill>
                <a:latin typeface="Algerian" panose="04020705040A02060702" pitchFamily="82" charset="0"/>
              </a:rPr>
              <a:t>CRITERI PER LA FORMAZIONE DELLE CLASSI</a:t>
            </a: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2143116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OMOGENEITÀ RISPETTO AL TEMPO SCUOLA RICHIESTO DALLE FAMIGLIE</a:t>
            </a:r>
          </a:p>
          <a:p>
            <a:pPr marL="0" marR="0" lvl="0" indent="904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ETEROGENEITÀ </a:t>
            </a:r>
            <a:r>
              <a:rPr kumimoji="0" 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DI</a:t>
            </a: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SESSO TRA GLI ALUNNI</a:t>
            </a: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EQUA DISTRIBUZIONE DEGLI ALUNNI STRANIERI</a:t>
            </a: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EQUA DISTRIBUZIONE DEGLI ALUNNI DISABILI</a:t>
            </a: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FRATELLI E GEMELLI IN CLASSI DIVERSE</a:t>
            </a: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9048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ETEROGENEITÀ DEI LIVELLI </a:t>
            </a:r>
            <a:r>
              <a:rPr kumimoji="0" 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DI</a:t>
            </a: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APPRENDIMENTO</a:t>
            </a: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E200-4182-415B-8177-E2FA2BC23BD9}" type="slidenum">
              <a:rPr lang="it-IT"/>
              <a:pPr/>
              <a:t>52</a:t>
            </a:fld>
            <a:endParaRPr lang="it-IT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lgerian" panose="04020705040A02060702" pitchFamily="82" charset="0"/>
              </a:rPr>
              <a:t>Visite e viaggi d’istruzione</a:t>
            </a:r>
            <a:r>
              <a:rPr lang="it-IT" sz="40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40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it-IT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556792"/>
            <a:ext cx="6478588" cy="4002087"/>
          </a:xfrm>
        </p:spPr>
        <p:txBody>
          <a:bodyPr/>
          <a:lstStyle/>
          <a:p>
            <a:r>
              <a:rPr lang="it-IT" sz="2800" dirty="0"/>
              <a:t>IN RELAZIONE ALL’ATTIVITÀ DIDATTICA PROGRAMMATA SI EFFETTUANO VISITE GUIDATE SUL TERRITORIO E VIAGGI </a:t>
            </a:r>
            <a:r>
              <a:rPr lang="it-IT" sz="2800" dirty="0" err="1"/>
              <a:t>D’ISTRUZIONE</a:t>
            </a:r>
            <a:r>
              <a:rPr lang="it-IT" sz="2800" dirty="0"/>
              <a:t>.</a:t>
            </a:r>
          </a:p>
        </p:txBody>
      </p:sp>
      <p:pic>
        <p:nvPicPr>
          <p:cNvPr id="3074" name="Picture 2" descr="Servizio di trasporto scolastico - Comune di Villa Guar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79436"/>
            <a:ext cx="4640684" cy="30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714356"/>
            <a:ext cx="88204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lgerian" panose="04020705040A02060702" pitchFamily="82" charset="0"/>
              </a:rPr>
              <a:t>               LA </a:t>
            </a:r>
            <a:r>
              <a:rPr lang="it-IT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lgerian" panose="04020705040A02060702" pitchFamily="82" charset="0"/>
              </a:rPr>
              <a:t>VALUTAZIONE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LA VALUTAZIONE DEGLI APPRENDIMENTI E</a:t>
            </a: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 DEL COMPORTAMENTO, ESPRESSA IN DECIMI,</a:t>
            </a: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 È AFFIDATA AL CONSIGLIO </a:t>
            </a:r>
            <a:r>
              <a:rPr lang="it-IT" sz="2800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 CLASSE.</a:t>
            </a:r>
          </a:p>
          <a:p>
            <a:endParaRPr lang="it-IT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I DOCENTI PREDISPONGONO GLI INTERVENTI </a:t>
            </a: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EDUCATIVI E DIDATTICI RITENUTI</a:t>
            </a: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 NECESSARI AL RECUPERO E</a:t>
            </a:r>
          </a:p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 SVILUPPO DEGLI APPRENDIMENTI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85728"/>
            <a:ext cx="9144000" cy="917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Engravers MT" pitchFamily="18" charset="0"/>
            </a:endParaRPr>
          </a:p>
          <a:p>
            <a:endParaRPr lang="it-IT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r>
              <a:rPr lang="it-IT" sz="4000" dirty="0">
                <a:latin typeface="Times New Roman" pitchFamily="18" charset="0"/>
                <a:cs typeface="Times New Roman" pitchFamily="18" charset="0"/>
              </a:rPr>
              <a:t>AI FINI DELLA VALIDITÀ DELL’ANNO,PER LA VALUTAZIONE</a:t>
            </a:r>
          </a:p>
          <a:p>
            <a:r>
              <a:rPr lang="it-IT" sz="4000" dirty="0">
                <a:latin typeface="Times New Roman" pitchFamily="18" charset="0"/>
                <a:cs typeface="Times New Roman" pitchFamily="18" charset="0"/>
              </a:rPr>
              <a:t> DEGLI ALLIEVI È RICHIESTA</a:t>
            </a:r>
          </a:p>
          <a:p>
            <a:r>
              <a:rPr lang="it-IT" sz="4000" dirty="0">
                <a:latin typeface="Times New Roman" pitchFamily="18" charset="0"/>
                <a:cs typeface="Times New Roman" pitchFamily="18" charset="0"/>
              </a:rPr>
              <a:t> LA FREQUENZA </a:t>
            </a:r>
            <a:r>
              <a:rPr lang="it-IT" sz="4000" dirty="0" err="1">
                <a:latin typeface="Times New Roman" pitchFamily="18" charset="0"/>
                <a:cs typeface="Times New Roman" pitchFamily="18" charset="0"/>
              </a:rPr>
              <a:t>DI</a:t>
            </a:r>
            <a:endParaRPr lang="it-IT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4000" dirty="0">
                <a:latin typeface="Times New Roman" pitchFamily="18" charset="0"/>
                <a:cs typeface="Times New Roman" pitchFamily="18" charset="0"/>
              </a:rPr>
              <a:t> ALMENO ¾ DELL’ORARIO ANNUALE</a:t>
            </a:r>
          </a:p>
          <a:p>
            <a:r>
              <a:rPr lang="it-IT" sz="4000" dirty="0">
                <a:latin typeface="Times New Roman" pitchFamily="18" charset="0"/>
                <a:cs typeface="Times New Roman" pitchFamily="18" charset="0"/>
              </a:rPr>
              <a:t>(DEL TEMPO ORDINARIO O</a:t>
            </a:r>
          </a:p>
          <a:p>
            <a:r>
              <a:rPr lang="it-IT" sz="4000" dirty="0">
                <a:latin typeface="Times New Roman" pitchFamily="18" charset="0"/>
                <a:cs typeface="Times New Roman" pitchFamily="18" charset="0"/>
              </a:rPr>
              <a:t> DEL TEMPO PROLUNGATO)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it-IT" dirty="0"/>
              <a:t>    Il sito web: </a:t>
            </a:r>
            <a:r>
              <a:rPr lang="it-IT" dirty="0">
                <a:hlinkClick r:id="rId2"/>
              </a:rPr>
              <a:t>www.iccrosiamirto.gov.it</a:t>
            </a:r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071546"/>
            <a:ext cx="9144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 smtClean="0"/>
              <a:t>RENDE </a:t>
            </a:r>
            <a:r>
              <a:rPr lang="it-IT" sz="2400" b="1" dirty="0"/>
              <a:t>PUBBLICA E TRASPARENTE L’ATTIVITÀ DELL’ISTITUZIONE SCOLASTICA </a:t>
            </a:r>
            <a:endParaRPr lang="it-IT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/>
              <a:t> </a:t>
            </a:r>
            <a:r>
              <a:rPr lang="it-IT" sz="2400" b="1" dirty="0" smtClean="0"/>
              <a:t>PROMUOVE </a:t>
            </a:r>
            <a:r>
              <a:rPr lang="it-IT" sz="2400" b="1" dirty="0"/>
              <a:t>L’OFFERTA FORMATIVA E L’IDENTITÀ DELLA NOSTRA </a:t>
            </a:r>
            <a:r>
              <a:rPr lang="it-IT" sz="2400" b="1" dirty="0" smtClean="0"/>
              <a:t>SCUOLA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/>
              <a:t> </a:t>
            </a:r>
            <a:r>
              <a:rPr lang="it-IT" sz="2400" b="1" dirty="0" smtClean="0"/>
              <a:t>FACILITA </a:t>
            </a:r>
            <a:r>
              <a:rPr lang="it-IT" sz="2400" b="1" dirty="0"/>
              <a:t>LA COMUNICAZIONE INTERNA ATTRAVERSO</a:t>
            </a:r>
            <a:r>
              <a:rPr lang="it-IT" sz="2400" b="1" dirty="0" smtClean="0"/>
              <a:t>:</a:t>
            </a:r>
            <a:r>
              <a:rPr lang="it-IT" sz="2400" i="1" dirty="0" smtClean="0"/>
              <a:t>   LA </a:t>
            </a:r>
            <a:r>
              <a:rPr lang="it-IT" sz="2400" i="1" dirty="0"/>
              <a:t>PUBBLICAZIONE DEL CALENDARIO ANNUALE E SETTIMANALE DELLE LEZIONI E DELLE ATTIVITÀ INTEGRATIVE O DI RECUPERO;LA PUBBLICAZIONE DI TUTTE LE COMUNICAZIONI RELATIVE AL FUNZIONAMENTO;LA PUBBLICAZIONE DI EVENTI ED INIZIATIVE CHE COINVOLGONO LA NOSTRA </a:t>
            </a:r>
            <a:r>
              <a:rPr lang="it-IT" sz="2400" i="1" dirty="0" smtClean="0"/>
              <a:t>SCUOLA</a:t>
            </a:r>
            <a:endParaRPr lang="it-IT" sz="2400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 smtClean="0"/>
              <a:t>OFFRE </a:t>
            </a:r>
            <a:r>
              <a:rPr lang="it-IT" sz="2400" b="1" dirty="0"/>
              <a:t>SERVIZI DIDATTICI PER GLI STUDENTI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 smtClean="0"/>
              <a:t>OFFRE </a:t>
            </a:r>
            <a:r>
              <a:rPr lang="it-IT" sz="2400" b="1" dirty="0"/>
              <a:t>SERVIZI PER I </a:t>
            </a:r>
            <a:r>
              <a:rPr lang="it-IT" sz="2400" b="1" dirty="0" smtClean="0"/>
              <a:t>GENITORI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 smtClean="0"/>
              <a:t>OFFRE </a:t>
            </a:r>
            <a:r>
              <a:rPr lang="it-IT" sz="2400" b="1" dirty="0"/>
              <a:t>SERVIZI DI ORIENTAMENTO</a:t>
            </a:r>
            <a:endParaRPr lang="it-IT" sz="2400" dirty="0"/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67544" y="1556792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sz="4800" dirty="0">
                <a:solidFill>
                  <a:srgbClr val="000000"/>
                </a:solidFill>
                <a:latin typeface="Algerian" panose="04020705040A02060702" pitchFamily="82" charset="0"/>
                <a:cs typeface="Times New Roman" pitchFamily="18" charset="0"/>
              </a:rPr>
              <a:t>IL TERMINE DI SCADENZA PER LE ISCRIZIONI ALLE CLASSI PRIME È FISSATO </a:t>
            </a:r>
            <a:r>
              <a:rPr lang="it-IT" sz="480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DAL </a:t>
            </a:r>
            <a:r>
              <a:rPr lang="it-IT" sz="4800" dirty="0" smtClean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4 </a:t>
            </a:r>
            <a:r>
              <a:rPr lang="it-IT" sz="480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GENNAIO</a:t>
            </a:r>
            <a: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AL </a:t>
            </a:r>
            <a:r>
              <a:rPr lang="it-IT" sz="4800" b="1" dirty="0" smtClean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25 </a:t>
            </a:r>
            <a:r>
              <a:rPr lang="it-IT" sz="48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GENNAIO </a:t>
            </a:r>
            <a:r>
              <a:rPr lang="it-IT" sz="4800" b="1" dirty="0" smtClean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2021</a:t>
            </a:r>
            <a:r>
              <a:rPr lang="it-IT" sz="4800" dirty="0" smtClean="0">
                <a:solidFill>
                  <a:srgbClr val="000000"/>
                </a:solidFill>
                <a:latin typeface="Algerian" panose="04020705040A02060702" pitchFamily="82" charset="0"/>
                <a:cs typeface="Times New Roman" pitchFamily="18" charset="0"/>
              </a:rPr>
              <a:t>. </a:t>
            </a:r>
            <a:endParaRPr lang="it-IT" sz="4800" dirty="0">
              <a:solidFill>
                <a:srgbClr val="00000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755650"/>
          </a:xfrm>
        </p:spPr>
        <p:txBody>
          <a:bodyPr/>
          <a:lstStyle/>
          <a:p>
            <a:r>
              <a:rPr lang="it-IT" sz="3600" b="1" dirty="0">
                <a:solidFill>
                  <a:schemeClr val="tx2"/>
                </a:solidFill>
                <a:latin typeface="Engravers MT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Algerian" panose="04020705040A02060702" pitchFamily="82" charset="0"/>
              </a:rPr>
              <a:t>ISCRIZIONE on </a:t>
            </a:r>
            <a:r>
              <a:rPr lang="it-IT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line</a:t>
            </a:r>
            <a:endParaRPr lang="it-IT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208963" cy="5616575"/>
          </a:xfrm>
        </p:spPr>
        <p:txBody>
          <a:bodyPr/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LE ISCRIZIONI ALLE ISTITUZIONI SCOLASTICHE STATALI PER TUTTE LE CLASSI INIZIALI DEI CORSI DI STUDIO DI OGNI ORDINE E GRADO, PER L’ANNO SCOLASTICO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2020/2021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VENGONO EFFETTUATE 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ESCLUSIVAMENTE ON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sul portale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www.istruzione.it/iscrizioni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online a partire dalle ore 8:00 del 4 gennaio 2021 fino alle ore 20:00 del 25 gennaio 2021.</a:t>
            </a:r>
          </a:p>
          <a:p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A partire dalle ore 9:00 del  19 dicembre 2020 si può effettuare la registrazione al portale.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it-IT" sz="24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1"/>
          <p:cNvSpPr>
            <a:spLocks noChangeArrowheads="1"/>
          </p:cNvSpPr>
          <p:nvPr/>
        </p:nvSpPr>
        <p:spPr bwMode="auto">
          <a:xfrm>
            <a:off x="252413" y="333375"/>
            <a:ext cx="8496300" cy="90011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37509417 h 21600"/>
              <a:gd name="T6" fmla="*/ 0 w 21600"/>
              <a:gd name="T7" fmla="*/ 3750941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hangingPunct="1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3200">
              <a:solidFill>
                <a:srgbClr val="000000"/>
              </a:solidFill>
              <a:latin typeface="Calibri" pitchFamily="16" charset="0"/>
            </a:endParaRPr>
          </a:p>
          <a:p>
            <a:pPr hangingPunct="1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2000">
              <a:solidFill>
                <a:srgbClr val="000000"/>
              </a:solidFill>
              <a:latin typeface="Calibri" pitchFamily="16" charset="0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157192"/>
            <a:ext cx="3873599" cy="1450116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395536" y="692696"/>
            <a:ext cx="835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TAL FINE, IL MINISTERO HA REALIZZATO UNA PROCEDURA INFORMATICA </a:t>
            </a:r>
            <a:r>
              <a:rPr lang="it-IT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FACILE ACCESSO, DISPONIBILE SUL PORTALE MIUR, PER POTER EFFETTUARE CON MODALITÀ ON LINE LE ISCRIZIONI DEGLI ALUNNI. (SI RICORDA CHE LE FAMIGLIE POSSONO PRESENTARE UNA SOLA DOMANDA </a:t>
            </a:r>
            <a:r>
              <a:rPr lang="it-IT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ISCRIZIONE.)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400" u="sng" dirty="0">
                <a:solidFill>
                  <a:srgbClr val="FF0000"/>
                </a:solidFill>
                <a:latin typeface="Calibri" pitchFamily="16" charset="0"/>
                <a:hlinkClick r:id="rId4"/>
              </a:rPr>
              <a:t>www.iscrizioni.istruzione.it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685800" y="476250"/>
            <a:ext cx="7772400" cy="3122613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tIns="91440" anchorCtr="1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sz="4400">
                <a:solidFill>
                  <a:srgbClr val="000000"/>
                </a:solidFill>
                <a:latin typeface="Calibri" pitchFamily="16" charset="0"/>
              </a:rPr>
              <a:t/>
            </a:r>
            <a:br>
              <a:rPr lang="it-IT" sz="4400">
                <a:solidFill>
                  <a:srgbClr val="000000"/>
                </a:solidFill>
                <a:latin typeface="Calibri" pitchFamily="16" charset="0"/>
              </a:rPr>
            </a:br>
            <a:r>
              <a:rPr lang="it-IT" sz="4400">
                <a:solidFill>
                  <a:srgbClr val="000000"/>
                </a:solidFill>
                <a:latin typeface="Calibri" pitchFamily="16" charset="0"/>
              </a:rPr>
              <a:t/>
            </a:r>
            <a:br>
              <a:rPr lang="it-IT" sz="4400">
                <a:solidFill>
                  <a:srgbClr val="000000"/>
                </a:solidFill>
                <a:latin typeface="Calibri" pitchFamily="16" charset="0"/>
              </a:rPr>
            </a:br>
            <a:r>
              <a:rPr lang="it-IT" sz="4400">
                <a:solidFill>
                  <a:srgbClr val="000000"/>
                </a:solidFill>
                <a:latin typeface="Calibri" pitchFamily="16" charset="0"/>
              </a:rPr>
              <a:t/>
            </a:r>
            <a:br>
              <a:rPr lang="it-IT" sz="4400">
                <a:solidFill>
                  <a:srgbClr val="000000"/>
                </a:solidFill>
                <a:latin typeface="Calibri" pitchFamily="16" charset="0"/>
              </a:rPr>
            </a:br>
            <a:r>
              <a:rPr lang="it-IT" sz="4400">
                <a:solidFill>
                  <a:srgbClr val="000000"/>
                </a:solidFill>
                <a:latin typeface="Calibri" pitchFamily="16" charset="0"/>
              </a:rPr>
              <a:t/>
            </a:r>
            <a:br>
              <a:rPr lang="it-IT" sz="4400">
                <a:solidFill>
                  <a:srgbClr val="000000"/>
                </a:solidFill>
                <a:latin typeface="Calibri" pitchFamily="16" charset="0"/>
              </a:rPr>
            </a:br>
            <a:r>
              <a:rPr lang="it-IT" sz="4400">
                <a:solidFill>
                  <a:srgbClr val="000000"/>
                </a:solidFill>
                <a:latin typeface="Calibri" pitchFamily="16" charset="0"/>
              </a:rPr>
              <a:t/>
            </a:r>
            <a:br>
              <a:rPr lang="it-IT" sz="4400">
                <a:solidFill>
                  <a:srgbClr val="000000"/>
                </a:solidFill>
                <a:latin typeface="Calibri" pitchFamily="16" charset="0"/>
              </a:rPr>
            </a:br>
            <a:endParaRPr lang="it-IT" sz="4400">
              <a:solidFill>
                <a:srgbClr val="000000"/>
              </a:solidFill>
              <a:latin typeface="Calibri" pitchFamily="1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836712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it-IT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 ISTITUZIONI SCOLASTICHE DESTINATARIE DELLE DOMANDE </a:t>
            </a:r>
            <a:r>
              <a:rPr lang="it-IT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OFFRIRANNO,  </a:t>
            </a:r>
            <a:r>
              <a:rPr lang="it-IT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 SERVIZIO DI SUPPORTO PER LE FAMIGLIE PRIVE DI STRUMENTAZIONE </a:t>
            </a:r>
            <a:r>
              <a:rPr lang="it-IT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INFORMATICA secondo un orario predefinito .</a:t>
            </a:r>
            <a:endParaRPr lang="it-IT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it-IT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it-IT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magine 1" descr="&lt;strong&gt;Computer&lt;/strong&gt; PC PNG Transparent Images | PNG 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11" y="3113078"/>
            <a:ext cx="5901089" cy="37449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LA SCUOLA SECONDARIA DI</a:t>
            </a:r>
            <a:br>
              <a:rPr lang="it-IT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I GRADO</a:t>
            </a:r>
            <a:endParaRPr lang="it-IT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8401080" cy="4186254"/>
          </a:xfrm>
        </p:spPr>
        <p:txBody>
          <a:bodyPr/>
          <a:lstStyle/>
          <a:p>
            <a:pPr>
              <a:buNone/>
            </a:pPr>
            <a:endParaRPr lang="it-IT" dirty="0">
              <a:latin typeface="Engravers MT" pitchFamily="18" charset="0"/>
            </a:endParaRPr>
          </a:p>
          <a:p>
            <a:pPr>
              <a:buNone/>
            </a:pPr>
            <a:r>
              <a:rPr lang="it-IT" dirty="0" smtClean="0">
                <a:latin typeface="Engravers MT" pitchFamily="18" charset="0"/>
              </a:rPr>
              <a:t>                                                                          </a:t>
            </a:r>
            <a:r>
              <a:rPr lang="it-IT" sz="4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fa parte, insieme alla scuola primaria,  del primo  ciclo di istruzione.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0" y="-6769"/>
            <a:ext cx="9144000" cy="686476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88640"/>
            <a:ext cx="80393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Tahoma" panose="020B0604030504040204" pitchFamily="34" charset="0"/>
                <a:cs typeface="Tahoma" panose="020B0604030504040204" pitchFamily="34" charset="0"/>
              </a:rPr>
              <a:t>ARRIVEDERCI AL PROSSIMO</a:t>
            </a:r>
          </a:p>
          <a:p>
            <a:r>
              <a:rPr lang="it-IT" sz="48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INCONTRO !</a:t>
            </a:r>
            <a:endParaRPr lang="it-IT" sz="4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 rot="854165">
            <a:off x="1242866" y="5452570"/>
            <a:ext cx="5623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rPr>
              <a:t>…e  grazie   per  la  vostra attenzione  !</a:t>
            </a:r>
            <a:endParaRPr lang="it-IT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71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214282" y="214290"/>
            <a:ext cx="8929718" cy="635798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Engravers MT" pitchFamily="18" charset="0"/>
              </a:rPr>
              <a:t>è successiva alla scuola primaria</a:t>
            </a:r>
          </a:p>
          <a:p>
            <a:pPr>
              <a:buFont typeface="Arial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Engravers MT" pitchFamily="18" charset="0"/>
              </a:rPr>
              <a:t> comprende il periodo di passaggio dalla fanciullezza all’adolescenza</a:t>
            </a:r>
          </a:p>
          <a:p>
            <a:pPr>
              <a:buFont typeface="Arial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Engravers MT" pitchFamily="18" charset="0"/>
              </a:rPr>
              <a:t>prosegue l’orientamento educativo iniziato nella scuola primaria</a:t>
            </a:r>
          </a:p>
          <a:p>
            <a:pPr>
              <a:buFont typeface="Arial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Engravers MT" pitchFamily="18" charset="0"/>
              </a:rPr>
              <a:t> eleva il livello di educazione e di istruzione</a:t>
            </a:r>
          </a:p>
          <a:p>
            <a:pPr>
              <a:buFont typeface="Arial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Engravers MT" pitchFamily="18" charset="0"/>
              </a:rPr>
              <a:t>è la premessa indispensabile per l’impegno nel secondo ciclo di istruzione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gallery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PRIORITA’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429684" cy="5143536"/>
          </a:xfrm>
        </p:spPr>
        <p:txBody>
          <a:bodyPr/>
          <a:lstStyle/>
          <a:p>
            <a:pPr algn="l"/>
            <a:r>
              <a:rPr lang="it-IT" sz="1800" dirty="0">
                <a:solidFill>
                  <a:schemeClr val="tx1"/>
                </a:solidFill>
                <a:latin typeface="Engravers MT" pitchFamily="18" charset="0"/>
              </a:rPr>
              <a:t>ASSICURARE a tutti </a:t>
            </a:r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I RAGAZZI</a:t>
            </a:r>
          </a:p>
          <a:p>
            <a:pPr algn="l"/>
            <a:endParaRPr lang="it-IT" sz="1800" dirty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r>
              <a:rPr lang="it-IT" sz="1800" dirty="0">
                <a:solidFill>
                  <a:schemeClr val="tx1"/>
                </a:solidFill>
                <a:latin typeface="Engravers MT" pitchFamily="18" charset="0"/>
              </a:rPr>
              <a:t> la possibilità di raggiungere al meglio una </a:t>
            </a:r>
            <a:endParaRPr lang="it-IT" sz="1800" dirty="0" smtClean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endParaRPr lang="it-IT" sz="1800" dirty="0" smtClean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formazione </a:t>
            </a:r>
            <a:r>
              <a:rPr lang="it-IT" sz="1800" dirty="0">
                <a:solidFill>
                  <a:schemeClr val="tx1"/>
                </a:solidFill>
                <a:latin typeface="Engravers MT" pitchFamily="18" charset="0"/>
              </a:rPr>
              <a:t>culturale ed educativa </a:t>
            </a:r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adeguata</a:t>
            </a:r>
          </a:p>
          <a:p>
            <a:pPr algn="l"/>
            <a:endParaRPr lang="it-IT" sz="1800" dirty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latin typeface="Engravers MT" pitchFamily="18" charset="0"/>
              </a:rPr>
              <a:t>ai loro bisogni e  che, in altri termini, sappia </a:t>
            </a:r>
            <a:endParaRPr lang="it-IT" sz="1800" dirty="0" smtClean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endParaRPr lang="it-IT" sz="1800" dirty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garantire </a:t>
            </a:r>
            <a:r>
              <a:rPr lang="it-IT" sz="1800" dirty="0">
                <a:solidFill>
                  <a:schemeClr val="tx1"/>
                </a:solidFill>
                <a:latin typeface="Engravers MT" pitchFamily="18" charset="0"/>
              </a:rPr>
              <a:t>il successo formativo di ogni </a:t>
            </a:r>
            <a:endParaRPr lang="it-IT" sz="1800" dirty="0" smtClean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endParaRPr lang="it-IT" sz="1800" dirty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alunno</a:t>
            </a:r>
            <a:r>
              <a:rPr lang="it-IT" sz="1800" dirty="0">
                <a:solidFill>
                  <a:schemeClr val="tx1"/>
                </a:solidFill>
                <a:latin typeface="Engravers MT" pitchFamily="18" charset="0"/>
              </a:rPr>
              <a:t>,  nel rispetto delle sue potenzialità e </a:t>
            </a:r>
            <a:endParaRPr lang="it-IT" sz="1800" dirty="0" smtClean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endParaRPr lang="it-IT" sz="1800" dirty="0">
              <a:solidFill>
                <a:schemeClr val="tx1"/>
              </a:solidFill>
              <a:latin typeface="Engravers MT" pitchFamily="18" charset="0"/>
            </a:endParaRPr>
          </a:p>
          <a:p>
            <a:pPr algn="l"/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capacità</a:t>
            </a:r>
            <a:r>
              <a:rPr lang="it-IT" sz="1800" dirty="0">
                <a:solidFill>
                  <a:schemeClr val="tx1"/>
                </a:solidFill>
                <a:latin typeface="Engravers MT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it-IT" sz="3600" dirty="0">
                <a:solidFill>
                  <a:srgbClr val="FF0000"/>
                </a:solidFill>
                <a:latin typeface="Algerian" panose="04020705040A02060702" pitchFamily="82" charset="0"/>
              </a:rPr>
              <a:t>Obiettivi generali del processo formativo</a:t>
            </a:r>
            <a:r>
              <a:rPr lang="it-IT" dirty="0">
                <a:solidFill>
                  <a:schemeClr val="tx2"/>
                </a:solidFill>
              </a:rPr>
              <a:t/>
            </a:r>
            <a:br>
              <a:rPr lang="it-IT" dirty="0">
                <a:solidFill>
                  <a:schemeClr val="tx2"/>
                </a:solidFill>
              </a:rPr>
            </a:b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357158" y="1357298"/>
            <a:ext cx="8429684" cy="5500702"/>
          </a:xfrm>
        </p:spPr>
        <p:txBody>
          <a:bodyPr/>
          <a:lstStyle/>
          <a:p>
            <a:pPr algn="l">
              <a:buFont typeface="Wingdings" pitchFamily="2" charset="2"/>
              <a:buChar char="q"/>
            </a:pPr>
            <a:r>
              <a:rPr lang="it-IT" dirty="0">
                <a:solidFill>
                  <a:schemeClr val="tx1"/>
                </a:solidFill>
              </a:rPr>
              <a:t> Scuola dell’educazione integrale della persona</a:t>
            </a:r>
          </a:p>
          <a:p>
            <a:pPr algn="l">
              <a:buFont typeface="Wingdings" pitchFamily="2" charset="2"/>
              <a:buChar char="q"/>
            </a:pPr>
            <a:r>
              <a:rPr lang="it-IT" dirty="0">
                <a:solidFill>
                  <a:schemeClr val="tx1"/>
                </a:solidFill>
              </a:rPr>
              <a:t> Scuola che colloca nel mondo</a:t>
            </a:r>
          </a:p>
          <a:p>
            <a:pPr algn="l">
              <a:buFont typeface="Wingdings" pitchFamily="2" charset="2"/>
              <a:buChar char="q"/>
            </a:pPr>
            <a:r>
              <a:rPr lang="it-IT" dirty="0">
                <a:solidFill>
                  <a:schemeClr val="tx1"/>
                </a:solidFill>
              </a:rPr>
              <a:t> Scuola orientativa</a:t>
            </a:r>
          </a:p>
          <a:p>
            <a:pPr algn="l">
              <a:buFont typeface="Wingdings" pitchFamily="2" charset="2"/>
              <a:buChar char="q"/>
            </a:pPr>
            <a:r>
              <a:rPr lang="it-IT" dirty="0">
                <a:solidFill>
                  <a:schemeClr val="tx1"/>
                </a:solidFill>
              </a:rPr>
              <a:t> Scuola dell’identità</a:t>
            </a:r>
          </a:p>
          <a:p>
            <a:pPr algn="l">
              <a:buFont typeface="Wingdings" pitchFamily="2" charset="2"/>
              <a:buChar char="q"/>
            </a:pPr>
            <a:r>
              <a:rPr lang="it-IT" dirty="0">
                <a:solidFill>
                  <a:schemeClr val="tx1"/>
                </a:solidFill>
              </a:rPr>
              <a:t> Scuola della motivazione e del significato</a:t>
            </a:r>
          </a:p>
          <a:p>
            <a:pPr algn="l">
              <a:buFont typeface="Wingdings" pitchFamily="2" charset="2"/>
              <a:buChar char="q"/>
            </a:pPr>
            <a:r>
              <a:rPr lang="it-IT" dirty="0">
                <a:solidFill>
                  <a:schemeClr val="tx1"/>
                </a:solidFill>
              </a:rPr>
              <a:t>Scuola della prevenzione dei disagi e del recupero degli svantaggi</a:t>
            </a:r>
          </a:p>
          <a:p>
            <a:pPr algn="l">
              <a:buFont typeface="Wingdings" pitchFamily="2" charset="2"/>
              <a:buChar char="q"/>
            </a:pPr>
            <a:r>
              <a:rPr lang="it-IT" dirty="0">
                <a:solidFill>
                  <a:schemeClr val="tx1"/>
                </a:solidFill>
              </a:rPr>
              <a:t>Scuola della relazione educativa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1806</Words>
  <Application>Microsoft Office PowerPoint</Application>
  <PresentationFormat>Presentazione su schermo (4:3)</PresentationFormat>
  <Paragraphs>274</Paragraphs>
  <Slides>60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75" baseType="lpstr">
      <vt:lpstr>宋体</vt:lpstr>
      <vt:lpstr>Algerian</vt:lpstr>
      <vt:lpstr>Arial</vt:lpstr>
      <vt:lpstr>Arial Black</vt:lpstr>
      <vt:lpstr>Arial Unicode MS</vt:lpstr>
      <vt:lpstr>Baskerville Old Face</vt:lpstr>
      <vt:lpstr>Bell MT</vt:lpstr>
      <vt:lpstr>Calibri</vt:lpstr>
      <vt:lpstr>Comic Sans MS</vt:lpstr>
      <vt:lpstr>Engravers MT</vt:lpstr>
      <vt:lpstr>Impact</vt:lpstr>
      <vt:lpstr>Tahoma</vt:lpstr>
      <vt:lpstr>Times New Roman</vt:lpstr>
      <vt:lpstr>Wingdings</vt:lpstr>
      <vt:lpstr>Tema di Office</vt:lpstr>
      <vt:lpstr>Presentazione standard di PowerPoint</vt:lpstr>
      <vt:lpstr>INCONTRI CON I GENITORI E GLI ALUNNI DELLE CLASSI QUINTE DI Via DELL’ARTE,VIA DEL SOLE E SORRENTI, PER:</vt:lpstr>
      <vt:lpstr>La scuola è un luogo di incontro e di crescita . E’IL LUOGO DEL SAPER FARE,  E DEL SAPER ESSERE.  </vt:lpstr>
      <vt:lpstr> OBIETTIVI  </vt:lpstr>
      <vt:lpstr>LA SCUOLA  E’ UN LUOGO  DI VITA E DI APPRENDIMENTO </vt:lpstr>
      <vt:lpstr>LA SCUOLA SECONDARIA DI  I GRADO</vt:lpstr>
      <vt:lpstr>Presentazione standard di PowerPoint</vt:lpstr>
      <vt:lpstr>PRIORITA’</vt:lpstr>
      <vt:lpstr>Obiettivi generali del processo formativo </vt:lpstr>
      <vt:lpstr>CURRICOLO DEGLI STUDI</vt:lpstr>
      <vt:lpstr>Una scuola per … </vt:lpstr>
      <vt:lpstr>Una scuola per … </vt:lpstr>
      <vt:lpstr>Il nostro Istituto utilizza le nuove tecnologie digitali( classi dotati di Lavagne interattive multimediali)nella convinzione che contribuiscano a rendere i ragazzi più attivi nella costruzione del loro apprendimento.</vt:lpstr>
      <vt:lpstr>La scuola è ad indirizzo musicale.</vt:lpstr>
      <vt:lpstr>  La frequenza dell'indirizzo musicale  arricchisce il campo dell'esperienza degli adolescenti di  stimoli culturali, affinando il gusto estetico, la capacità critica, la relazione tra mondi e culture  diverse.  La scuola promuove la partecipazione a manifestazioni, concerti e rassegne musicali per  valorizzare l’impegno e i talenti degli allievi. L’iscrizione al corso di indirizzo musicale è subordinata al superamento di un esame attitudinale da parte  dell’alunno.</vt:lpstr>
      <vt:lpstr>Gli strumenti attualmente insegnati nella scuola sono:  PIANOFORTE FAGOTTO CHITARRA FISARMONICA </vt:lpstr>
      <vt:lpstr>Presentazione standard di PowerPoint</vt:lpstr>
      <vt:lpstr>TEMPO SCUOLA</vt:lpstr>
      <vt:lpstr>ORGANIZZAZIONE ORARIA</vt:lpstr>
      <vt:lpstr>N° di ore delle discipline del tempo normale </vt:lpstr>
      <vt:lpstr>TEMPO PROLUNGATO 38 ORE SETTIMANALI</vt:lpstr>
      <vt:lpstr>Presentazione standard di PowerPoint</vt:lpstr>
      <vt:lpstr>TEMPO PROLUNGATO</vt:lpstr>
      <vt:lpstr>TEMPO PROLUNGATO</vt:lpstr>
      <vt:lpstr>ORGANIZZAZIONE ORARIA  DEL TEMPO PROLUNGATO </vt:lpstr>
      <vt:lpstr>ALCUNE Attività laboratoriali realizzate durante il tempo prolungato</vt:lpstr>
      <vt:lpstr>Laboratorio di ceramica</vt:lpstr>
      <vt:lpstr> Costruzione del modello atomico dell’Elio (He)</vt:lpstr>
      <vt:lpstr>Esempi di tensione superficiale nei liquidi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Dopo:</vt:lpstr>
      <vt:lpstr>Presentazione standard di PowerPoint</vt:lpstr>
      <vt:lpstr>Presentazione standard di PowerPoint</vt:lpstr>
      <vt:lpstr>Presentazione standard di PowerPoint</vt:lpstr>
      <vt:lpstr>Costruzione di un modellino del suolo</vt:lpstr>
      <vt:lpstr>Presentazione standard di PowerPoint</vt:lpstr>
      <vt:lpstr>Presentazione standard di PowerPoint</vt:lpstr>
      <vt:lpstr>Metodologie didattiche innovative! Flipped classroom</vt:lpstr>
      <vt:lpstr>  IMPARARE AD APPRENDERE sostegno compiti su più ambiti disciplinari potenziamento metodo di studio corsi di preparazione agli esami di terza media</vt:lpstr>
      <vt:lpstr>LINGUE STRANIERE : INGLESE e SECONDA LINGUA COMUNITARIA -recupero -potenziamento -certificazione</vt:lpstr>
      <vt:lpstr>TEMPO PROLUNGATO</vt:lpstr>
      <vt:lpstr>Presentazione standard di PowerPoint</vt:lpstr>
      <vt:lpstr>servizi</vt:lpstr>
      <vt:lpstr>ATTIVITA’ DI ORIENTAMENTO </vt:lpstr>
      <vt:lpstr>Potenziamento, consolidamento e recupero disciplinari</vt:lpstr>
      <vt:lpstr>Accoglienza alunni stranieri</vt:lpstr>
      <vt:lpstr>IL PATTO EDUCATIVO DI CORRESPONSABILITA’</vt:lpstr>
      <vt:lpstr>CRITERI PER LA FORMAZIONE DELLE CLASSI</vt:lpstr>
      <vt:lpstr>Visite e viaggi d’istruzione </vt:lpstr>
      <vt:lpstr>Presentazione standard di PowerPoint</vt:lpstr>
      <vt:lpstr>Presentazione standard di PowerPoint</vt:lpstr>
      <vt:lpstr>    Il sito web: www.iccrosiamirto.gov.it </vt:lpstr>
      <vt:lpstr>Presentazione standard di PowerPoint</vt:lpstr>
      <vt:lpstr> ISCRIZIONE on line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Istituto Omni</dc:creator>
  <cp:lastModifiedBy>HP</cp:lastModifiedBy>
  <cp:revision>174</cp:revision>
  <dcterms:created xsi:type="dcterms:W3CDTF">2009-12-16T16:01:55Z</dcterms:created>
  <dcterms:modified xsi:type="dcterms:W3CDTF">2020-12-15T11:39:12Z</dcterms:modified>
</cp:coreProperties>
</file>